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3"/>
  </p:notesMasterIdLst>
  <p:sldIdLst>
    <p:sldId id="270" r:id="rId5"/>
    <p:sldId id="271" r:id="rId6"/>
    <p:sldId id="272" r:id="rId7"/>
    <p:sldId id="273" r:id="rId8"/>
    <p:sldId id="274" r:id="rId9"/>
    <p:sldId id="275" r:id="rId10"/>
    <p:sldId id="276" r:id="rId11"/>
    <p:sldId id="277" r:id="rId12"/>
    <p:sldId id="278" r:id="rId13"/>
    <p:sldId id="279"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27" r:id="rId44"/>
    <p:sldId id="280" r:id="rId45"/>
    <p:sldId id="281" r:id="rId46"/>
    <p:sldId id="282" r:id="rId47"/>
    <p:sldId id="283" r:id="rId48"/>
    <p:sldId id="284" r:id="rId49"/>
    <p:sldId id="285" r:id="rId50"/>
    <p:sldId id="286" r:id="rId51"/>
    <p:sldId id="287" r:id="rId52"/>
    <p:sldId id="288" r:id="rId53"/>
    <p:sldId id="328" r:id="rId54"/>
    <p:sldId id="329" r:id="rId55"/>
    <p:sldId id="319" r:id="rId56"/>
    <p:sldId id="320" r:id="rId57"/>
    <p:sldId id="321" r:id="rId58"/>
    <p:sldId id="323" r:id="rId59"/>
    <p:sldId id="324" r:id="rId60"/>
    <p:sldId id="325" r:id="rId61"/>
    <p:sldId id="32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57" autoAdjust="0"/>
    <p:restoredTop sz="81853" autoAdjust="0"/>
  </p:normalViewPr>
  <p:slideViewPr>
    <p:cSldViewPr snapToGrid="0" showGuides="1">
      <p:cViewPr varScale="1">
        <p:scale>
          <a:sx n="94" d="100"/>
          <a:sy n="94" d="100"/>
        </p:scale>
        <p:origin x="1548" y="90"/>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1/4/2019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11</a:t>
            </a:fld>
            <a:endParaRPr lang="en-US"/>
          </a:p>
        </p:txBody>
      </p:sp>
    </p:spTree>
    <p:extLst>
      <p:ext uri="{BB962C8B-B14F-4D97-AF65-F5344CB8AC3E}">
        <p14:creationId xmlns:p14="http://schemas.microsoft.com/office/powerpoint/2010/main" val="1986123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12</a:t>
            </a:fld>
            <a:endParaRPr lang="en-US"/>
          </a:p>
        </p:txBody>
      </p:sp>
    </p:spTree>
    <p:extLst>
      <p:ext uri="{BB962C8B-B14F-4D97-AF65-F5344CB8AC3E}">
        <p14:creationId xmlns:p14="http://schemas.microsoft.com/office/powerpoint/2010/main" val="2921875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the range of polite commands</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13</a:t>
            </a:fld>
            <a:endParaRPr lang="en-US"/>
          </a:p>
        </p:txBody>
      </p:sp>
    </p:spTree>
    <p:extLst>
      <p:ext uri="{BB962C8B-B14F-4D97-AF65-F5344CB8AC3E}">
        <p14:creationId xmlns:p14="http://schemas.microsoft.com/office/powerpoint/2010/main" val="3521647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error messages are priceless</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14</a:t>
            </a:fld>
            <a:endParaRPr lang="en-US"/>
          </a:p>
        </p:txBody>
      </p:sp>
    </p:spTree>
    <p:extLst>
      <p:ext uri="{BB962C8B-B14F-4D97-AF65-F5344CB8AC3E}">
        <p14:creationId xmlns:p14="http://schemas.microsoft.com/office/powerpoint/2010/main" val="256456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I’ll trust</a:t>
            </a:r>
            <a:r>
              <a:rPr lang="en-US" baseline="0" dirty="0"/>
              <a:t> that this actually does what it’s supposed to do</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15</a:t>
            </a:fld>
            <a:endParaRPr lang="en-US"/>
          </a:p>
        </p:txBody>
      </p:sp>
    </p:spTree>
    <p:extLst>
      <p:ext uri="{BB962C8B-B14F-4D97-AF65-F5344CB8AC3E}">
        <p14:creationId xmlns:p14="http://schemas.microsoft.com/office/powerpoint/2010/main" val="1045359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a:t>
            </a:r>
            <a:r>
              <a:rPr lang="en-US" baseline="0" dirty="0"/>
              <a:t>somnia has the goal of taking any piece of text and making it “executable”</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16</a:t>
            </a:fld>
            <a:endParaRPr lang="en-US"/>
          </a:p>
        </p:txBody>
      </p:sp>
    </p:spTree>
    <p:extLst>
      <p:ext uri="{BB962C8B-B14F-4D97-AF65-F5344CB8AC3E}">
        <p14:creationId xmlns:p14="http://schemas.microsoft.com/office/powerpoint/2010/main" val="106252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17</a:t>
            </a:fld>
            <a:endParaRPr lang="en-US"/>
          </a:p>
        </p:txBody>
      </p:sp>
    </p:spTree>
    <p:extLst>
      <p:ext uri="{BB962C8B-B14F-4D97-AF65-F5344CB8AC3E}">
        <p14:creationId xmlns:p14="http://schemas.microsoft.com/office/powerpoint/2010/main" val="1539292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 ASCII</a:t>
            </a:r>
            <a:r>
              <a:rPr lang="en-US" baseline="0" dirty="0"/>
              <a:t> </a:t>
            </a:r>
            <a:r>
              <a:rPr lang="en-US" dirty="0"/>
              <a:t>character is split up into its</a:t>
            </a:r>
            <a:r>
              <a:rPr lang="en-US" baseline="0" dirty="0"/>
              <a:t> numbers. W =&gt; 87, or 8 and 7.</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18</a:t>
            </a:fld>
            <a:endParaRPr lang="en-US"/>
          </a:p>
        </p:txBody>
      </p:sp>
    </p:spTree>
    <p:extLst>
      <p:ext uri="{BB962C8B-B14F-4D97-AF65-F5344CB8AC3E}">
        <p14:creationId xmlns:p14="http://schemas.microsoft.com/office/powerpoint/2010/main" val="1329754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are the Insomnia commands</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19</a:t>
            </a:fld>
            <a:endParaRPr lang="en-US"/>
          </a:p>
        </p:txBody>
      </p:sp>
    </p:spTree>
    <p:extLst>
      <p:ext uri="{BB962C8B-B14F-4D97-AF65-F5344CB8AC3E}">
        <p14:creationId xmlns:p14="http://schemas.microsoft.com/office/powerpoint/2010/main" val="1989109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for “</a:t>
            </a:r>
            <a:r>
              <a:rPr lang="en-US" dirty="0" err="1"/>
              <a:t>Wa</a:t>
            </a:r>
            <a:r>
              <a:rPr lang="en-US" dirty="0"/>
              <a:t>”, it’ll stay in a loop until it hits a 0. Of course, the bits are all one to start, so in reality it’ll never stop.</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20</a:t>
            </a:fld>
            <a:endParaRPr lang="en-US"/>
          </a:p>
        </p:txBody>
      </p:sp>
    </p:spTree>
    <p:extLst>
      <p:ext uri="{BB962C8B-B14F-4D97-AF65-F5344CB8AC3E}">
        <p14:creationId xmlns:p14="http://schemas.microsoft.com/office/powerpoint/2010/main" val="2472114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B95793-F706-46BA-AE67-2A21A64E017C}" type="slidenum">
              <a:rPr lang="en-US" smtClean="0"/>
              <a:t>3</a:t>
            </a:fld>
            <a:endParaRPr lang="en-US"/>
          </a:p>
        </p:txBody>
      </p:sp>
    </p:spTree>
    <p:extLst>
      <p:ext uri="{BB962C8B-B14F-4D97-AF65-F5344CB8AC3E}">
        <p14:creationId xmlns:p14="http://schemas.microsoft.com/office/powerpoint/2010/main" val="2623128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There’s a way to actually write “</a:t>
            </a:r>
            <a:r>
              <a:rPr lang="en-US" dirty="0" err="1"/>
              <a:t>sensical</a:t>
            </a:r>
            <a:r>
              <a:rPr lang="en-US" dirty="0"/>
              <a:t>” programs with </a:t>
            </a:r>
            <a:r>
              <a:rPr lang="en-US" dirty="0" err="1"/>
              <a:t>Isomnia</a:t>
            </a:r>
            <a:r>
              <a:rPr lang="en-US" baseline="0" dirty="0"/>
              <a:t> with the “out”.</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21</a:t>
            </a:fld>
            <a:endParaRPr lang="en-US"/>
          </a:p>
        </p:txBody>
      </p:sp>
    </p:spTree>
    <p:extLst>
      <p:ext uri="{BB962C8B-B14F-4D97-AF65-F5344CB8AC3E}">
        <p14:creationId xmlns:p14="http://schemas.microsoft.com/office/powerpoint/2010/main" val="246857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Insomnia adds the insanity</a:t>
            </a:r>
            <a:r>
              <a:rPr lang="en-US" baseline="0" dirty="0"/>
              <a:t> back it </a:t>
            </a:r>
            <a:r>
              <a:rPr lang="en-US" baseline="0"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22</a:t>
            </a:fld>
            <a:endParaRPr lang="en-US"/>
          </a:p>
        </p:txBody>
      </p:sp>
    </p:spTree>
    <p:extLst>
      <p:ext uri="{BB962C8B-B14F-4D97-AF65-F5344CB8AC3E}">
        <p14:creationId xmlns:p14="http://schemas.microsoft.com/office/powerpoint/2010/main" val="1924783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BF will literally</a:t>
            </a:r>
            <a:r>
              <a:rPr lang="en-US" baseline="0" dirty="0"/>
              <a:t> do that to your brain. </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23</a:t>
            </a:fld>
            <a:endParaRPr lang="en-US"/>
          </a:p>
        </p:txBody>
      </p:sp>
    </p:spTree>
    <p:extLst>
      <p:ext uri="{BB962C8B-B14F-4D97-AF65-F5344CB8AC3E}">
        <p14:creationId xmlns:p14="http://schemas.microsoft.com/office/powerpoint/2010/main" val="2910480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24</a:t>
            </a:fld>
            <a:endParaRPr lang="en-US"/>
          </a:p>
        </p:txBody>
      </p:sp>
    </p:spTree>
    <p:extLst>
      <p:ext uri="{BB962C8B-B14F-4D97-AF65-F5344CB8AC3E}">
        <p14:creationId xmlns:p14="http://schemas.microsoft.com/office/powerpoint/2010/main" val="1072421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 guess that’s what that looks like</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25</a:t>
            </a:fld>
            <a:endParaRPr lang="en-US"/>
          </a:p>
        </p:txBody>
      </p:sp>
    </p:spTree>
    <p:extLst>
      <p:ext uri="{BB962C8B-B14F-4D97-AF65-F5344CB8AC3E}">
        <p14:creationId xmlns:p14="http://schemas.microsoft.com/office/powerpoint/2010/main" val="1716938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26</a:t>
            </a:fld>
            <a:endParaRPr lang="en-US"/>
          </a:p>
        </p:txBody>
      </p:sp>
    </p:spTree>
    <p:extLst>
      <p:ext uri="{BB962C8B-B14F-4D97-AF65-F5344CB8AC3E}">
        <p14:creationId xmlns:p14="http://schemas.microsoft.com/office/powerpoint/2010/main" val="1892902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Anyway, BF is all about a tape moving back and forth.</a:t>
            </a:r>
            <a:r>
              <a:rPr lang="en-US" baseline="0" dirty="0"/>
              <a:t> This code prints “H”, which is the start of “Hello World”</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27</a:t>
            </a:fld>
            <a:endParaRPr lang="en-US"/>
          </a:p>
        </p:txBody>
      </p:sp>
    </p:spTree>
    <p:extLst>
      <p:ext uri="{BB962C8B-B14F-4D97-AF65-F5344CB8AC3E}">
        <p14:creationId xmlns:p14="http://schemas.microsoft.com/office/powerpoint/2010/main" val="1848774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BF</a:t>
            </a:r>
            <a:r>
              <a:rPr lang="en-US" baseline="0" dirty="0"/>
              <a:t> in action</a:t>
            </a:r>
            <a:endParaRPr lang="en-US" dirty="0"/>
          </a:p>
        </p:txBody>
      </p:sp>
      <p:sp>
        <p:nvSpPr>
          <p:cNvPr id="4" name="Slide Number Placeholder 3"/>
          <p:cNvSpPr>
            <a:spLocks noGrp="1"/>
          </p:cNvSpPr>
          <p:nvPr>
            <p:ph type="sldNum" sz="quarter" idx="10"/>
          </p:nvPr>
        </p:nvSpPr>
        <p:spPr/>
        <p:txBody>
          <a:bodyPr/>
          <a:lstStyle/>
          <a:p>
            <a:fld id="{C9B95793-F706-46BA-AE67-2A21A64E017C}" type="slidenum">
              <a:rPr lang="en-US" smtClean="0"/>
              <a:t>28</a:t>
            </a:fld>
            <a:endParaRPr lang="en-US"/>
          </a:p>
        </p:txBody>
      </p:sp>
    </p:spTree>
    <p:extLst>
      <p:ext uri="{BB962C8B-B14F-4D97-AF65-F5344CB8AC3E}">
        <p14:creationId xmlns:p14="http://schemas.microsoft.com/office/powerpoint/2010/main" val="1792684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Malbolge</a:t>
            </a:r>
            <a:r>
              <a:rPr lang="en-US" dirty="0"/>
              <a:t> is a language from evil,</a:t>
            </a:r>
            <a:r>
              <a:rPr lang="en-US" baseline="0" dirty="0"/>
              <a:t> dark places.</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29</a:t>
            </a:fld>
            <a:endParaRPr lang="en-US"/>
          </a:p>
        </p:txBody>
      </p:sp>
    </p:spTree>
    <p:extLst>
      <p:ext uri="{BB962C8B-B14F-4D97-AF65-F5344CB8AC3E}">
        <p14:creationId xmlns:p14="http://schemas.microsoft.com/office/powerpoint/2010/main" val="1054236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it’s that hard to write code, maybe that’s not the language you</a:t>
            </a:r>
            <a:r>
              <a:rPr lang="en-US" baseline="0" dirty="0"/>
              <a:t> should use.</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30</a:t>
            </a:fld>
            <a:endParaRPr lang="en-US"/>
          </a:p>
        </p:txBody>
      </p:sp>
    </p:spTree>
    <p:extLst>
      <p:ext uri="{BB962C8B-B14F-4D97-AF65-F5344CB8AC3E}">
        <p14:creationId xmlns:p14="http://schemas.microsoft.com/office/powerpoint/2010/main" val="51731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charset="0"/>
              </a:rPr>
              <a:t>There’s one</a:t>
            </a:r>
            <a:r>
              <a:rPr lang="en-US" sz="1200" baseline="0" dirty="0">
                <a:latin typeface="Arial" charset="0"/>
              </a:rPr>
              <a:t> language in this talk that will be censored, but…it has a “bad” word in it. So … just so you know </a:t>
            </a:r>
            <a:r>
              <a:rPr lang="en-US" sz="1200" baseline="0" dirty="0">
                <a:latin typeface="Arial" charset="0"/>
                <a:sym typeface="Wingdings" panose="05000000000000000000" pitchFamily="2" charset="2"/>
              </a:rPr>
              <a:t>.</a:t>
            </a:r>
            <a:endParaRPr lang="en-US" sz="1200" dirty="0">
              <a:latin typeface="Arial" charset="0"/>
            </a:endParaRPr>
          </a:p>
          <a:p>
            <a:endParaRPr lang="en-US" dirty="0"/>
          </a:p>
        </p:txBody>
      </p:sp>
      <p:sp>
        <p:nvSpPr>
          <p:cNvPr id="4" name="Slide Number Placeholder 3"/>
          <p:cNvSpPr>
            <a:spLocks noGrp="1"/>
          </p:cNvSpPr>
          <p:nvPr>
            <p:ph type="sldNum" sz="quarter" idx="10"/>
          </p:nvPr>
        </p:nvSpPr>
        <p:spPr/>
        <p:txBody>
          <a:bodyPr/>
          <a:lstStyle/>
          <a:p>
            <a:pPr>
              <a:defRPr/>
            </a:pPr>
            <a:fld id="{6925C267-B79E-4A04-9114-1BEC6ABCA773}" type="slidenum">
              <a:rPr lang="en-US" smtClean="0"/>
              <a:pPr>
                <a:defRPr/>
              </a:pPr>
              <a:t>4</a:t>
            </a:fld>
            <a:endParaRPr lang="en-US" dirty="0"/>
          </a:p>
        </p:txBody>
      </p:sp>
    </p:spTree>
    <p:extLst>
      <p:ext uri="{BB962C8B-B14F-4D97-AF65-F5344CB8AC3E}">
        <p14:creationId xmlns:p14="http://schemas.microsoft.com/office/powerpoint/2010/main" val="359176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Binary? Let’s use </a:t>
            </a:r>
            <a:r>
              <a:rPr lang="en-US" dirty="0" err="1"/>
              <a:t>trinary</a:t>
            </a:r>
            <a:r>
              <a:rPr lang="en-US" dirty="0"/>
              <a:t>!</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31</a:t>
            </a:fld>
            <a:endParaRPr lang="en-US"/>
          </a:p>
        </p:txBody>
      </p:sp>
    </p:spTree>
    <p:extLst>
      <p:ext uri="{BB962C8B-B14F-4D97-AF65-F5344CB8AC3E}">
        <p14:creationId xmlns:p14="http://schemas.microsoft.com/office/powerpoint/2010/main" val="3458750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was actually a thing….in Russia. The </a:t>
            </a:r>
            <a:r>
              <a:rPr lang="en-US" dirty="0" err="1"/>
              <a:t>Setun</a:t>
            </a:r>
            <a:r>
              <a:rPr lang="en-US" baseline="0" dirty="0"/>
              <a:t> computer.</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32</a:t>
            </a:fld>
            <a:endParaRPr lang="en-US"/>
          </a:p>
        </p:txBody>
      </p:sp>
    </p:spTree>
    <p:extLst>
      <p:ext uri="{BB962C8B-B14F-4D97-AF65-F5344CB8AC3E}">
        <p14:creationId xmlns:p14="http://schemas.microsoft.com/office/powerpoint/2010/main" val="2550407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 are three registers, because…well, why not?</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33</a:t>
            </a:fld>
            <a:endParaRPr lang="en-US"/>
          </a:p>
        </p:txBody>
      </p:sp>
    </p:spTree>
    <p:extLst>
      <p:ext uri="{BB962C8B-B14F-4D97-AF65-F5344CB8AC3E}">
        <p14:creationId xmlns:p14="http://schemas.microsoft.com/office/powerpoint/2010/main" val="1257884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Sure, I guess these</a:t>
            </a:r>
            <a:r>
              <a:rPr lang="en-US" baseline="0" dirty="0"/>
              <a:t> instructions make sense (especially the “crazy” operator)</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34</a:t>
            </a:fld>
            <a:endParaRPr lang="en-US"/>
          </a:p>
        </p:txBody>
      </p:sp>
    </p:spTree>
    <p:extLst>
      <p:ext uri="{BB962C8B-B14F-4D97-AF65-F5344CB8AC3E}">
        <p14:creationId xmlns:p14="http://schemas.microsoft.com/office/powerpoint/2010/main" val="1096668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 why not make it</a:t>
            </a:r>
            <a:r>
              <a:rPr lang="en-US" baseline="0" dirty="0"/>
              <a:t> even that much harder by throwing in some encryption and modulation.</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35</a:t>
            </a:fld>
            <a:endParaRPr lang="en-US"/>
          </a:p>
        </p:txBody>
      </p:sp>
    </p:spTree>
    <p:extLst>
      <p:ext uri="{BB962C8B-B14F-4D97-AF65-F5344CB8AC3E}">
        <p14:creationId xmlns:p14="http://schemas.microsoft.com/office/powerpoint/2010/main" val="3601815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prints “Hello world” … supposedly</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36</a:t>
            </a:fld>
            <a:endParaRPr lang="en-US"/>
          </a:p>
        </p:txBody>
      </p:sp>
    </p:spTree>
    <p:extLst>
      <p:ext uri="{BB962C8B-B14F-4D97-AF65-F5344CB8AC3E}">
        <p14:creationId xmlns:p14="http://schemas.microsoft.com/office/powerpoint/2010/main" val="25655477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LOLCODE is all about cats, and weird phrases, and it looks like Python and Basic combined</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37</a:t>
            </a:fld>
            <a:endParaRPr lang="en-US"/>
          </a:p>
        </p:txBody>
      </p:sp>
    </p:spTree>
    <p:extLst>
      <p:ext uri="{BB962C8B-B14F-4D97-AF65-F5344CB8AC3E}">
        <p14:creationId xmlns:p14="http://schemas.microsoft.com/office/powerpoint/2010/main" val="786034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38</a:t>
            </a:fld>
            <a:endParaRPr lang="en-US"/>
          </a:p>
        </p:txBody>
      </p:sp>
    </p:spTree>
    <p:extLst>
      <p:ext uri="{BB962C8B-B14F-4D97-AF65-F5344CB8AC3E}">
        <p14:creationId xmlns:p14="http://schemas.microsoft.com/office/powerpoint/2010/main" val="1216711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right into a demo</a:t>
            </a:r>
          </a:p>
        </p:txBody>
      </p:sp>
      <p:sp>
        <p:nvSpPr>
          <p:cNvPr id="4" name="Slide Number Placeholder 3"/>
          <p:cNvSpPr>
            <a:spLocks noGrp="1"/>
          </p:cNvSpPr>
          <p:nvPr>
            <p:ph type="sldNum" sz="quarter" idx="10"/>
          </p:nvPr>
        </p:nvSpPr>
        <p:spPr/>
        <p:txBody>
          <a:bodyPr/>
          <a:lstStyle/>
          <a:p>
            <a:fld id="{C9B95793-F706-46BA-AE67-2A21A64E017C}" type="slidenum">
              <a:rPr lang="en-US" smtClean="0"/>
              <a:t>39</a:t>
            </a:fld>
            <a:endParaRPr lang="en-US"/>
          </a:p>
        </p:txBody>
      </p:sp>
    </p:spTree>
    <p:extLst>
      <p:ext uri="{BB962C8B-B14F-4D97-AF65-F5344CB8AC3E}">
        <p14:creationId xmlns:p14="http://schemas.microsoft.com/office/powerpoint/2010/main" val="380841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interesting aspect to these esoteric languages is they’re good places to start to learn how to write your own compilers and interpreters (something I’m a newbie at myself). They can inspire you to explore programming by building these assets to get code written in a language.</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40</a:t>
            </a:fld>
            <a:endParaRPr lang="en-US"/>
          </a:p>
        </p:txBody>
      </p:sp>
    </p:spTree>
    <p:extLst>
      <p:ext uri="{BB962C8B-B14F-4D97-AF65-F5344CB8AC3E}">
        <p14:creationId xmlns:p14="http://schemas.microsoft.com/office/powerpoint/2010/main" val="1991683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that word</a:t>
            </a:r>
            <a:r>
              <a:rPr lang="en-US" baseline="0" dirty="0"/>
              <a:t> offends you, just think of cute kittens.</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5</a:t>
            </a:fld>
            <a:endParaRPr lang="en-US"/>
          </a:p>
        </p:txBody>
      </p:sp>
    </p:spTree>
    <p:extLst>
      <p:ext uri="{BB962C8B-B14F-4D97-AF65-F5344CB8AC3E}">
        <p14:creationId xmlns:p14="http://schemas.microsoft.com/office/powerpoint/2010/main" val="2984221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Whenever is a lazy</a:t>
            </a:r>
            <a:r>
              <a:rPr lang="en-US" baseline="0" dirty="0"/>
              <a:t> language. It’s akin to sitting in a comfortable chair, and just randomly flipping channels on the TV, except in Whenever, you’re randomly executing code.</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41</a:t>
            </a:fld>
            <a:endParaRPr lang="en-US"/>
          </a:p>
        </p:txBody>
      </p:sp>
    </p:spTree>
    <p:extLst>
      <p:ext uri="{BB962C8B-B14F-4D97-AF65-F5344CB8AC3E}">
        <p14:creationId xmlns:p14="http://schemas.microsoft.com/office/powerpoint/2010/main" val="4380519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42</a:t>
            </a:fld>
            <a:endParaRPr lang="en-US"/>
          </a:p>
        </p:txBody>
      </p:sp>
    </p:spTree>
    <p:extLst>
      <p:ext uri="{BB962C8B-B14F-4D97-AF65-F5344CB8AC3E}">
        <p14:creationId xmlns:p14="http://schemas.microsoft.com/office/powerpoint/2010/main" val="601815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 are no variables, data structures, etc.</a:t>
            </a:r>
            <a:r>
              <a:rPr lang="en-US" baseline="0" dirty="0"/>
              <a:t> There’s just statements with a few control structures in place. That’s it.</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43</a:t>
            </a:fld>
            <a:endParaRPr lang="en-US"/>
          </a:p>
        </p:txBody>
      </p:sp>
    </p:spTree>
    <p:extLst>
      <p:ext uri="{BB962C8B-B14F-4D97-AF65-F5344CB8AC3E}">
        <p14:creationId xmlns:p14="http://schemas.microsoft.com/office/powerpoint/2010/main" val="19016710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Essentiall</a:t>
            </a:r>
            <a:r>
              <a:rPr lang="en-US" baseline="0" dirty="0"/>
              <a:t>y every line of code is throw into a “grab bag” and executed at random. Each line of code also has a count associated with it, we’ll get to that in a moment.</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44</a:t>
            </a:fld>
            <a:endParaRPr lang="en-US"/>
          </a:p>
        </p:txBody>
      </p:sp>
    </p:spTree>
    <p:extLst>
      <p:ext uri="{BB962C8B-B14F-4D97-AF65-F5344CB8AC3E}">
        <p14:creationId xmlns:p14="http://schemas.microsoft.com/office/powerpoint/2010/main" val="25737235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a:t>
            </a:r>
          </a:p>
          <a:p>
            <a:endParaRPr lang="en-US" dirty="0"/>
          </a:p>
          <a:p>
            <a:pPr marL="171450" indent="-171450">
              <a:buFont typeface="Arial" panose="020B0604020202020204" pitchFamily="34" charset="0"/>
              <a:buChar char="•"/>
            </a:pPr>
            <a:r>
              <a:rPr lang="en-US" dirty="0"/>
              <a:t>3 is picked, which</a:t>
            </a:r>
            <a:r>
              <a:rPr lang="en-US" baseline="0" dirty="0"/>
              <a:t> eliminates the one line of 1. </a:t>
            </a:r>
          </a:p>
          <a:p>
            <a:pPr marL="171450" indent="-171450">
              <a:buFont typeface="Arial" panose="020B0604020202020204" pitchFamily="34" charset="0"/>
              <a:buChar char="•"/>
            </a:pPr>
            <a:r>
              <a:rPr lang="en-US" baseline="0" dirty="0"/>
              <a:t>2 is executed, since there are no 1s, nothing happens</a:t>
            </a:r>
          </a:p>
          <a:p>
            <a:pPr marL="171450" indent="-171450">
              <a:buFont typeface="Arial" panose="020B0604020202020204" pitchFamily="34" charset="0"/>
              <a:buChar char="•"/>
            </a:pPr>
            <a:r>
              <a:rPr lang="en-US" baseline="0" dirty="0"/>
              <a:t>And that’s it</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45</a:t>
            </a:fld>
            <a:endParaRPr lang="en-US"/>
          </a:p>
        </p:txBody>
      </p:sp>
    </p:spTree>
    <p:extLst>
      <p:ext uri="{BB962C8B-B14F-4D97-AF65-F5344CB8AC3E}">
        <p14:creationId xmlns:p14="http://schemas.microsoft.com/office/powerpoint/2010/main" val="26793972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a:t>
            </a:r>
          </a:p>
          <a:p>
            <a:endParaRPr lang="en-US" dirty="0"/>
          </a:p>
          <a:p>
            <a:pPr marL="171450" indent="-171450">
              <a:buFont typeface="Arial" panose="020B0604020202020204" pitchFamily="34" charset="0"/>
              <a:buChar char="•"/>
            </a:pPr>
            <a:r>
              <a:rPr lang="en-US" dirty="0"/>
              <a:t>2 is executed,</a:t>
            </a:r>
            <a:r>
              <a:rPr lang="en-US" baseline="0" dirty="0"/>
              <a:t> which adds two more 1 lines</a:t>
            </a:r>
          </a:p>
          <a:p>
            <a:pPr marL="171450" indent="-171450">
              <a:buFont typeface="Arial" panose="020B0604020202020204" pitchFamily="34" charset="0"/>
              <a:buChar char="•"/>
            </a:pPr>
            <a:r>
              <a:rPr lang="en-US" baseline="0" dirty="0"/>
              <a:t>3 is executed, which reduces the amount of 1 lines to 2</a:t>
            </a:r>
          </a:p>
          <a:p>
            <a:pPr marL="171450" indent="-171450">
              <a:buFont typeface="Arial" panose="020B0604020202020204" pitchFamily="34" charset="0"/>
              <a:buChar char="•"/>
            </a:pPr>
            <a:r>
              <a:rPr lang="en-US" dirty="0"/>
              <a:t>Then</a:t>
            </a:r>
            <a:r>
              <a:rPr lang="en-US" baseline="0" dirty="0"/>
              <a:t> the two 1 lines are picked.</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So the first time, nothing happens, the 2</a:t>
            </a:r>
            <a:r>
              <a:rPr lang="en-US" baseline="30000" dirty="0"/>
              <a:t>nd</a:t>
            </a:r>
            <a:r>
              <a:rPr lang="en-US" baseline="0" dirty="0"/>
              <a:t> time, “Hello” is printed twice.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46</a:t>
            </a:fld>
            <a:endParaRPr lang="en-US"/>
          </a:p>
        </p:txBody>
      </p:sp>
    </p:spTree>
    <p:extLst>
      <p:ext uri="{BB962C8B-B14F-4D97-AF65-F5344CB8AC3E}">
        <p14:creationId xmlns:p14="http://schemas.microsoft.com/office/powerpoint/2010/main" val="14001079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 are a small handful of functions that</a:t>
            </a:r>
            <a:r>
              <a:rPr lang="en-US" baseline="0" dirty="0"/>
              <a:t> help with bringing some sense to Whenever.</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47</a:t>
            </a:fld>
            <a:endParaRPr lang="en-US"/>
          </a:p>
        </p:txBody>
      </p:sp>
    </p:spTree>
    <p:extLst>
      <p:ext uri="{BB962C8B-B14F-4D97-AF65-F5344CB8AC3E}">
        <p14:creationId xmlns:p14="http://schemas.microsoft.com/office/powerpoint/2010/main" val="36993880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For</a:t>
            </a:r>
            <a:r>
              <a:rPr lang="en-US" baseline="0" dirty="0"/>
              <a:t> example, this program will do 99 bottles of beer on the wall. The defer function won’t let 1, 2, or 3 run until 4 runs, and then the other half ensures 1, then 2, then 3 run 99 times</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48</a:t>
            </a:fld>
            <a:endParaRPr lang="en-US"/>
          </a:p>
        </p:txBody>
      </p:sp>
    </p:spTree>
    <p:extLst>
      <p:ext uri="{BB962C8B-B14F-4D97-AF65-F5344CB8AC3E}">
        <p14:creationId xmlns:p14="http://schemas.microsoft.com/office/powerpoint/2010/main" val="1241276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Feel free to follow the logic in this one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49</a:t>
            </a:fld>
            <a:endParaRPr lang="en-US"/>
          </a:p>
        </p:txBody>
      </p:sp>
    </p:spTree>
    <p:extLst>
      <p:ext uri="{BB962C8B-B14F-4D97-AF65-F5344CB8AC3E}">
        <p14:creationId xmlns:p14="http://schemas.microsoft.com/office/powerpoint/2010/main" val="20949604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t>
            </a:r>
            <a:r>
              <a:rPr lang="en-US" dirty="0" err="1"/>
              <a:t>WSharp</a:t>
            </a:r>
            <a:endParaRPr lang="en-US" dirty="0"/>
          </a:p>
        </p:txBody>
      </p:sp>
      <p:sp>
        <p:nvSpPr>
          <p:cNvPr id="4" name="Slide Number Placeholder 3"/>
          <p:cNvSpPr>
            <a:spLocks noGrp="1"/>
          </p:cNvSpPr>
          <p:nvPr>
            <p:ph type="sldNum" sz="quarter" idx="10"/>
          </p:nvPr>
        </p:nvSpPr>
        <p:spPr/>
        <p:txBody>
          <a:bodyPr/>
          <a:lstStyle/>
          <a:p>
            <a:fld id="{C9B95793-F706-46BA-AE67-2A21A64E017C}" type="slidenum">
              <a:rPr lang="en-US" smtClean="0"/>
              <a:t>50</a:t>
            </a:fld>
            <a:endParaRPr lang="en-US"/>
          </a:p>
        </p:txBody>
      </p:sp>
    </p:spTree>
    <p:extLst>
      <p:ext uri="{BB962C8B-B14F-4D97-AF65-F5344CB8AC3E}">
        <p14:creationId xmlns:p14="http://schemas.microsoft.com/office/powerpoint/2010/main" val="2118267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What’s the point of spending any time exploring esoteric languages? Well, it’s fun. It’s also</a:t>
            </a:r>
            <a:r>
              <a:rPr lang="en-US" baseline="0" dirty="0"/>
              <a:t> artistic in a way. It’s a way to just do something different in the world of software development.</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6</a:t>
            </a:fld>
            <a:endParaRPr lang="en-US"/>
          </a:p>
        </p:txBody>
      </p:sp>
    </p:spTree>
    <p:extLst>
      <p:ext uri="{BB962C8B-B14F-4D97-AF65-F5344CB8AC3E}">
        <p14:creationId xmlns:p14="http://schemas.microsoft.com/office/powerpoint/2010/main" val="27156954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Befunge</a:t>
            </a:r>
            <a:r>
              <a:rPr lang="en-US" dirty="0"/>
              <a:t> is an interesting language. It’s cell-based in 2D, so you move around, interpret the character at that cell, and do some kind of activity based on the value.</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51</a:t>
            </a:fld>
            <a:endParaRPr lang="en-US"/>
          </a:p>
        </p:txBody>
      </p:sp>
    </p:spTree>
    <p:extLst>
      <p:ext uri="{BB962C8B-B14F-4D97-AF65-F5344CB8AC3E}">
        <p14:creationId xmlns:p14="http://schemas.microsoft.com/office/powerpoint/2010/main" val="34831998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It’s almost impossible to compile </a:t>
            </a:r>
            <a:r>
              <a:rPr lang="en-US" dirty="0" err="1"/>
              <a:t>Befunge</a:t>
            </a:r>
            <a:r>
              <a:rPr lang="en-US" dirty="0"/>
              <a:t> code, but you</a:t>
            </a:r>
            <a:r>
              <a:rPr lang="en-US" baseline="0" dirty="0"/>
              <a:t> can write an interpreter.</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52</a:t>
            </a:fld>
            <a:endParaRPr lang="en-US"/>
          </a:p>
        </p:txBody>
      </p:sp>
    </p:spTree>
    <p:extLst>
      <p:ext uri="{BB962C8B-B14F-4D97-AF65-F5344CB8AC3E}">
        <p14:creationId xmlns:p14="http://schemas.microsoft.com/office/powerpoint/2010/main" val="700880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are the instructions</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53</a:t>
            </a:fld>
            <a:endParaRPr lang="en-US"/>
          </a:p>
        </p:txBody>
      </p:sp>
    </p:spTree>
    <p:extLst>
      <p:ext uri="{BB962C8B-B14F-4D97-AF65-F5344CB8AC3E}">
        <p14:creationId xmlns:p14="http://schemas.microsoft.com/office/powerpoint/2010/main" val="37653764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Befunge</a:t>
            </a:r>
            <a:r>
              <a:rPr lang="en-US" dirty="0"/>
              <a:t> is a 2-dimensional language.</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54</a:t>
            </a:fld>
            <a:endParaRPr lang="en-US"/>
          </a:p>
        </p:txBody>
      </p:sp>
    </p:spTree>
    <p:extLst>
      <p:ext uri="{BB962C8B-B14F-4D97-AF65-F5344CB8AC3E}">
        <p14:creationId xmlns:p14="http://schemas.microsoft.com/office/powerpoint/2010/main" val="15478755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t>
            </a:r>
            <a:r>
              <a:rPr lang="en-US" dirty="0" err="1"/>
              <a:t>IronBefunge</a:t>
            </a:r>
            <a:endParaRPr lang="en-US" dirty="0"/>
          </a:p>
        </p:txBody>
      </p:sp>
      <p:sp>
        <p:nvSpPr>
          <p:cNvPr id="4" name="Slide Number Placeholder 3"/>
          <p:cNvSpPr>
            <a:spLocks noGrp="1"/>
          </p:cNvSpPr>
          <p:nvPr>
            <p:ph type="sldNum" sz="quarter" idx="10"/>
          </p:nvPr>
        </p:nvSpPr>
        <p:spPr/>
        <p:txBody>
          <a:bodyPr/>
          <a:lstStyle/>
          <a:p>
            <a:fld id="{C9B95793-F706-46BA-AE67-2A21A64E017C}" type="slidenum">
              <a:rPr lang="en-US" smtClean="0"/>
              <a:t>55</a:t>
            </a:fld>
            <a:endParaRPr lang="en-US"/>
          </a:p>
        </p:txBody>
      </p:sp>
    </p:spTree>
    <p:extLst>
      <p:ext uri="{BB962C8B-B14F-4D97-AF65-F5344CB8AC3E}">
        <p14:creationId xmlns:p14="http://schemas.microsoft.com/office/powerpoint/2010/main" val="9111521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At the</a:t>
            </a:r>
            <a:r>
              <a:rPr lang="en-US" baseline="0" dirty="0"/>
              <a:t> end, this may all feel like a waste of time.</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56</a:t>
            </a:fld>
            <a:endParaRPr lang="en-US"/>
          </a:p>
        </p:txBody>
      </p:sp>
    </p:spTree>
    <p:extLst>
      <p:ext uri="{BB962C8B-B14F-4D97-AF65-F5344CB8AC3E}">
        <p14:creationId xmlns:p14="http://schemas.microsoft.com/office/powerpoint/2010/main" val="624281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a:t>
            </a:r>
            <a:r>
              <a:rPr lang="en-US" baseline="0" dirty="0"/>
              <a:t> if YOU don’t feel like it was time wasted (e.g. you got something out of it</a:t>
            </a:r>
            <a:r>
              <a:rPr lang="en-US" baseline="0"/>
              <a:t>) then it’s not wasted time.</a:t>
            </a:r>
            <a:endParaRPr lang="en-US"/>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57</a:t>
            </a:fld>
            <a:endParaRPr lang="en-US"/>
          </a:p>
        </p:txBody>
      </p:sp>
    </p:spTree>
    <p:extLst>
      <p:ext uri="{BB962C8B-B14F-4D97-AF65-F5344CB8AC3E}">
        <p14:creationId xmlns:p14="http://schemas.microsoft.com/office/powerpoint/2010/main" val="20638803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http://scienceblogs.com/goodmath/goodmath/programming/pathological_programming/</a:t>
            </a:r>
          </a:p>
          <a:p>
            <a:r>
              <a:rPr lang="en-US" dirty="0"/>
              <a:t>http://www.esolangs.org/wiki/Main_Page</a:t>
            </a:r>
          </a:p>
          <a:p>
            <a:r>
              <a:rPr lang="en-US" dirty="0"/>
              <a:t>https://code.google.com/archive/p/lolcode-dot-net/downloads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8588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Mark</a:t>
            </a:r>
            <a:r>
              <a:rPr lang="en-US" baseline="0" dirty="0"/>
              <a:t> C. Chu-Carroll is the guy that introduced me to EPLs. </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7</a:t>
            </a:fld>
            <a:endParaRPr lang="en-US"/>
          </a:p>
        </p:txBody>
      </p:sp>
    </p:spTree>
    <p:extLst>
      <p:ext uri="{BB962C8B-B14F-4D97-AF65-F5344CB8AC3E}">
        <p14:creationId xmlns:p14="http://schemas.microsoft.com/office/powerpoint/2010/main" val="1867535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Trying</a:t>
            </a:r>
            <a:r>
              <a:rPr lang="en-US" baseline="0" dirty="0"/>
              <a:t> to define what “esoteric” is, is not an easy endeavor as it’s somewhat subjective.</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8</a:t>
            </a:fld>
            <a:endParaRPr lang="en-US"/>
          </a:p>
        </p:txBody>
      </p:sp>
    </p:spTree>
    <p:extLst>
      <p:ext uri="{BB962C8B-B14F-4D97-AF65-F5344CB8AC3E}">
        <p14:creationId xmlns:p14="http://schemas.microsoft.com/office/powerpoint/2010/main" val="2932922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 like the use of “enlightened</a:t>
            </a:r>
            <a:r>
              <a:rPr lang="en-US" baseline="0" dirty="0"/>
              <a:t> or initiated minority” and “difficult to understand”</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9</a:t>
            </a:fld>
            <a:endParaRPr lang="en-US"/>
          </a:p>
        </p:txBody>
      </p:sp>
    </p:spTree>
    <p:extLst>
      <p:ext uri="{BB962C8B-B14F-4D97-AF65-F5344CB8AC3E}">
        <p14:creationId xmlns:p14="http://schemas.microsoft.com/office/powerpoint/2010/main" val="324925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you dive into the world of EPLs,</a:t>
            </a:r>
            <a:r>
              <a:rPr lang="en-US" baseline="0" dirty="0"/>
              <a:t> beware. Documentation is light or non-</a:t>
            </a:r>
            <a:r>
              <a:rPr lang="en-US" baseline="0" dirty="0" err="1"/>
              <a:t>existant</a:t>
            </a:r>
            <a:r>
              <a:rPr lang="en-US" baseline="0" dirty="0"/>
              <a:t>, compilers/interpreters may not work as expected. Etc.</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10</a:t>
            </a:fld>
            <a:endParaRPr lang="en-US"/>
          </a:p>
        </p:txBody>
      </p:sp>
    </p:spTree>
    <p:extLst>
      <p:ext uri="{BB962C8B-B14F-4D97-AF65-F5344CB8AC3E}">
        <p14:creationId xmlns:p14="http://schemas.microsoft.com/office/powerpoint/2010/main" val="479207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Esoteric Programming Languages</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5437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State of Affairs</a:t>
            </a:r>
          </a:p>
        </p:txBody>
      </p:sp>
      <p:pic>
        <p:nvPicPr>
          <p:cNvPr id="5" name="Picture 2" descr="http://www.jokesandhumor.com/jokes/pictures/confu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5070" y="1544664"/>
            <a:ext cx="4432300" cy="3911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http://www.jokesandhumor.com/jokes/pictures/confusion.jpg</a:t>
            </a:r>
          </a:p>
        </p:txBody>
      </p:sp>
    </p:spTree>
    <p:extLst>
      <p:ext uri="{BB962C8B-B14F-4D97-AF65-F5344CB8AC3E}">
        <p14:creationId xmlns:p14="http://schemas.microsoft.com/office/powerpoint/2010/main" val="3757589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INTERCAL</a:t>
            </a:r>
          </a:p>
        </p:txBody>
      </p:sp>
      <p:pic>
        <p:nvPicPr>
          <p:cNvPr id="2050" name="Picture 2" descr="http://webpublicapress.net/wp-content/uploads/2011/12/monty-pyth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888" y="1630725"/>
            <a:ext cx="5715000" cy="3556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http://webpublicapress.net/wp-content/uploads/2011/12/monty-python-2.jpg</a:t>
            </a:r>
          </a:p>
        </p:txBody>
      </p:sp>
    </p:spTree>
    <p:extLst>
      <p:ext uri="{BB962C8B-B14F-4D97-AF65-F5344CB8AC3E}">
        <p14:creationId xmlns:p14="http://schemas.microsoft.com/office/powerpoint/2010/main" val="2232058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INTERCAL</a:t>
            </a:r>
          </a:p>
        </p:txBody>
      </p:sp>
      <p:sp>
        <p:nvSpPr>
          <p:cNvPr id="5" name="TextBox 4"/>
          <p:cNvSpPr txBox="1"/>
          <p:nvPr/>
        </p:nvSpPr>
        <p:spPr>
          <a:xfrm>
            <a:off x="812803" y="1067841"/>
            <a:ext cx="10566399" cy="5016373"/>
          </a:xfrm>
          <a:prstGeom prst="rect">
            <a:avLst/>
          </a:prstGeom>
          <a:noFill/>
        </p:spPr>
        <p:txBody>
          <a:bodyPr wrap="square" rtlCol="0">
            <a:spAutoFit/>
          </a:bodyPr>
          <a:lstStyle/>
          <a:p>
            <a:r>
              <a:rPr lang="en-US" sz="5333" dirty="0">
                <a:latin typeface="Calibri" pitchFamily="34" charset="0"/>
                <a:cs typeface="Calibri" pitchFamily="34" charset="0"/>
              </a:rPr>
              <a:t>“INTERCAL, an abbreviation for Compiler Language With No </a:t>
            </a:r>
            <a:r>
              <a:rPr lang="en-US" sz="5333" dirty="0" err="1">
                <a:latin typeface="Calibri" pitchFamily="34" charset="0"/>
                <a:cs typeface="Calibri" pitchFamily="34" charset="0"/>
              </a:rPr>
              <a:t>Pronouncable</a:t>
            </a:r>
            <a:r>
              <a:rPr lang="en-US" sz="5333" dirty="0">
                <a:latin typeface="Calibri" pitchFamily="34" charset="0"/>
                <a:cs typeface="Calibri" pitchFamily="34" charset="0"/>
              </a:rPr>
              <a:t> Acronym, was created in 1972, thus probably making it the first ever esoteric programming language.”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http://esolangs.org/wiki/INTERCAL</a:t>
            </a:r>
          </a:p>
        </p:txBody>
      </p:sp>
    </p:spTree>
    <p:extLst>
      <p:ext uri="{BB962C8B-B14F-4D97-AF65-F5344CB8AC3E}">
        <p14:creationId xmlns:p14="http://schemas.microsoft.com/office/powerpoint/2010/main" val="2825070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INTERCAL</a:t>
            </a:r>
          </a:p>
        </p:txBody>
      </p:sp>
      <p:sp>
        <p:nvSpPr>
          <p:cNvPr id="5" name="TextBox 4"/>
          <p:cNvSpPr txBox="1"/>
          <p:nvPr/>
        </p:nvSpPr>
        <p:spPr>
          <a:xfrm>
            <a:off x="812804" y="2295061"/>
            <a:ext cx="4842040" cy="3539046"/>
          </a:xfrm>
          <a:prstGeom prst="rect">
            <a:avLst/>
          </a:prstGeom>
          <a:noFill/>
        </p:spPr>
        <p:txBody>
          <a:bodyPr wrap="square" rtlCol="0">
            <a:spAutoFit/>
          </a:bodyPr>
          <a:lstStyle/>
          <a:p>
            <a:r>
              <a:rPr lang="en-US" sz="3733" dirty="0">
                <a:latin typeface="Calibri" pitchFamily="34" charset="0"/>
                <a:cs typeface="Calibri" pitchFamily="34" charset="0"/>
              </a:rPr>
              <a:t>DON’T</a:t>
            </a:r>
          </a:p>
          <a:p>
            <a:r>
              <a:rPr lang="en-US" sz="3733" dirty="0">
                <a:latin typeface="Calibri" pitchFamily="34" charset="0"/>
                <a:cs typeface="Calibri" pitchFamily="34" charset="0"/>
              </a:rPr>
              <a:t>DO NOT</a:t>
            </a:r>
          </a:p>
          <a:p>
            <a:r>
              <a:rPr lang="en-US" sz="3733" dirty="0">
                <a:latin typeface="Calibri" pitchFamily="34" charset="0"/>
                <a:cs typeface="Calibri" pitchFamily="34" charset="0"/>
              </a:rPr>
              <a:t>PLEASE DON’T</a:t>
            </a:r>
          </a:p>
          <a:p>
            <a:r>
              <a:rPr lang="en-US" sz="3733" dirty="0">
                <a:latin typeface="Calibri" pitchFamily="34" charset="0"/>
                <a:cs typeface="Calibri" pitchFamily="34" charset="0"/>
              </a:rPr>
              <a:t>PLEASE DO NOT</a:t>
            </a:r>
          </a:p>
          <a:p>
            <a:r>
              <a:rPr lang="en-US" sz="3733" dirty="0">
                <a:latin typeface="Calibri" pitchFamily="34" charset="0"/>
                <a:cs typeface="Calibri" pitchFamily="34" charset="0"/>
              </a:rPr>
              <a:t>COME FROM</a:t>
            </a:r>
          </a:p>
          <a:p>
            <a:r>
              <a:rPr lang="en-US" sz="3733" dirty="0">
                <a:latin typeface="Calibri" pitchFamily="34" charset="0"/>
                <a:cs typeface="Calibri" pitchFamily="34" charset="0"/>
              </a:rPr>
              <a:t>ABSTAIN</a:t>
            </a:r>
          </a:p>
        </p:txBody>
      </p:sp>
      <p:sp>
        <p:nvSpPr>
          <p:cNvPr id="6" name="TextBox 5"/>
          <p:cNvSpPr txBox="1"/>
          <p:nvPr/>
        </p:nvSpPr>
        <p:spPr>
          <a:xfrm>
            <a:off x="6331285" y="2787504"/>
            <a:ext cx="4842040" cy="2554354"/>
          </a:xfrm>
          <a:prstGeom prst="rect">
            <a:avLst/>
          </a:prstGeom>
          <a:noFill/>
        </p:spPr>
        <p:txBody>
          <a:bodyPr wrap="square" rtlCol="0">
            <a:spAutoFit/>
          </a:bodyPr>
          <a:lstStyle/>
          <a:p>
            <a:r>
              <a:rPr lang="en-US" sz="5333" dirty="0">
                <a:latin typeface="Calibri" pitchFamily="34" charset="0"/>
                <a:cs typeface="Calibri" pitchFamily="34" charset="0"/>
              </a:rPr>
              <a:t>1/3 to 1/5 of the commands must be polite</a:t>
            </a:r>
          </a:p>
        </p:txBody>
      </p:sp>
      <p:sp>
        <p:nvSpPr>
          <p:cNvPr id="7" name="Rectangle 6"/>
          <p:cNvSpPr/>
          <p:nvPr/>
        </p:nvSpPr>
        <p:spPr>
          <a:xfrm>
            <a:off x="2133600" y="1219202"/>
            <a:ext cx="7924800" cy="830997"/>
          </a:xfrm>
          <a:prstGeom prst="rect">
            <a:avLst/>
          </a:prstGeom>
        </p:spPr>
        <p:txBody>
          <a:bodyPr wrap="square">
            <a:spAutoFit/>
          </a:bodyPr>
          <a:lstStyle/>
          <a:p>
            <a:pPr algn="ctr"/>
            <a:r>
              <a:rPr lang="en-US" sz="4800" dirty="0">
                <a:latin typeface="Calibri" pitchFamily="34" charset="0"/>
                <a:cs typeface="Calibri" pitchFamily="34" charset="0"/>
              </a:rPr>
              <a:t>Commands</a:t>
            </a:r>
          </a:p>
        </p:txBody>
      </p:sp>
      <p:sp>
        <p:nvSpPr>
          <p:cNvPr id="8" name="Rectangle 7"/>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http://esolangs.org/wiki/INTERCAL</a:t>
            </a:r>
          </a:p>
        </p:txBody>
      </p:sp>
    </p:spTree>
    <p:extLst>
      <p:ext uri="{BB962C8B-B14F-4D97-AF65-F5344CB8AC3E}">
        <p14:creationId xmlns:p14="http://schemas.microsoft.com/office/powerpoint/2010/main" val="411618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INTERCAL</a:t>
            </a:r>
          </a:p>
        </p:txBody>
      </p:sp>
      <p:sp>
        <p:nvSpPr>
          <p:cNvPr id="5" name="TextBox 4"/>
          <p:cNvSpPr txBox="1"/>
          <p:nvPr/>
        </p:nvSpPr>
        <p:spPr>
          <a:xfrm>
            <a:off x="812804" y="2295062"/>
            <a:ext cx="10689385" cy="3786229"/>
          </a:xfrm>
          <a:prstGeom prst="rect">
            <a:avLst/>
          </a:prstGeom>
          <a:noFill/>
        </p:spPr>
        <p:txBody>
          <a:bodyPr wrap="square" rtlCol="0">
            <a:spAutoFit/>
          </a:bodyPr>
          <a:lstStyle/>
          <a:p>
            <a:r>
              <a:rPr lang="en-US" sz="2667" dirty="0">
                <a:latin typeface="Calibri" pitchFamily="34" charset="0"/>
                <a:cs typeface="Calibri" pitchFamily="34" charset="0"/>
              </a:rPr>
              <a:t>E632 THE NEXT STACK RUPTURES. ALL DIE. OH, THE EMBARRASSMENT! </a:t>
            </a:r>
          </a:p>
          <a:p>
            <a:endParaRPr lang="en-US" sz="2667" dirty="0">
              <a:latin typeface="Calibri" pitchFamily="34" charset="0"/>
              <a:cs typeface="Calibri" pitchFamily="34" charset="0"/>
            </a:endParaRPr>
          </a:p>
          <a:p>
            <a:r>
              <a:rPr lang="en-US" sz="2667" dirty="0">
                <a:latin typeface="Calibri" pitchFamily="34" charset="0"/>
                <a:cs typeface="Calibri" pitchFamily="34" charset="0"/>
              </a:rPr>
              <a:t>E990 YOU HAVE TOO MUCH ROPE TO HANG YOURSELF </a:t>
            </a:r>
          </a:p>
          <a:p>
            <a:endParaRPr lang="en-US" sz="2667" dirty="0">
              <a:latin typeface="Calibri" pitchFamily="34" charset="0"/>
              <a:cs typeface="Calibri" pitchFamily="34" charset="0"/>
            </a:endParaRPr>
          </a:p>
          <a:p>
            <a:r>
              <a:rPr lang="en-US" sz="2667" dirty="0">
                <a:latin typeface="Calibri" pitchFamily="34" charset="0"/>
                <a:cs typeface="Calibri" pitchFamily="34" charset="0"/>
              </a:rPr>
              <a:t>E333 YOU CAN'T HAVE EVERYTHING, WHERE WOULD YOU PUT IT? </a:t>
            </a:r>
          </a:p>
          <a:p>
            <a:endParaRPr lang="en-US" sz="2667" dirty="0">
              <a:latin typeface="Calibri" pitchFamily="34" charset="0"/>
              <a:cs typeface="Calibri" pitchFamily="34" charset="0"/>
            </a:endParaRPr>
          </a:p>
          <a:p>
            <a:r>
              <a:rPr lang="en-US" sz="2667" dirty="0">
                <a:latin typeface="Calibri" pitchFamily="34" charset="0"/>
                <a:cs typeface="Calibri" pitchFamily="34" charset="0"/>
              </a:rPr>
              <a:t>E111 COMMUNIST PLOT DETECTED, COMPILER IS SUICIDING </a:t>
            </a:r>
          </a:p>
          <a:p>
            <a:endParaRPr lang="en-US" sz="2667" dirty="0">
              <a:latin typeface="Calibri" pitchFamily="34" charset="0"/>
              <a:cs typeface="Calibri" pitchFamily="34" charset="0"/>
            </a:endParaRPr>
          </a:p>
          <a:p>
            <a:r>
              <a:rPr lang="en-US" sz="2667" dirty="0">
                <a:latin typeface="Calibri" pitchFamily="34" charset="0"/>
                <a:cs typeface="Calibri" pitchFamily="34" charset="0"/>
              </a:rPr>
              <a:t>E774 RANDOM COMPILER BUG </a:t>
            </a:r>
          </a:p>
        </p:txBody>
      </p:sp>
      <p:sp>
        <p:nvSpPr>
          <p:cNvPr id="7" name="Rectangle 6"/>
          <p:cNvSpPr/>
          <p:nvPr/>
        </p:nvSpPr>
        <p:spPr>
          <a:xfrm>
            <a:off x="2133600" y="1219202"/>
            <a:ext cx="7924800" cy="830997"/>
          </a:xfrm>
          <a:prstGeom prst="rect">
            <a:avLst/>
          </a:prstGeom>
        </p:spPr>
        <p:txBody>
          <a:bodyPr wrap="square">
            <a:spAutoFit/>
          </a:bodyPr>
          <a:lstStyle/>
          <a:p>
            <a:pPr algn="ctr"/>
            <a:r>
              <a:rPr lang="en-US" sz="4800" dirty="0">
                <a:latin typeface="Calibri" pitchFamily="34" charset="0"/>
                <a:cs typeface="Calibri" pitchFamily="34" charset="0"/>
              </a:rPr>
              <a:t>Error Messages</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http://esolangs.org/wiki/INTERCAL</a:t>
            </a:r>
          </a:p>
        </p:txBody>
      </p:sp>
    </p:spTree>
    <p:extLst>
      <p:ext uri="{BB962C8B-B14F-4D97-AF65-F5344CB8AC3E}">
        <p14:creationId xmlns:p14="http://schemas.microsoft.com/office/powerpoint/2010/main" val="1365610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INTERCAL</a:t>
            </a:r>
          </a:p>
        </p:txBody>
      </p:sp>
      <p:sp>
        <p:nvSpPr>
          <p:cNvPr id="5" name="TextBox 4"/>
          <p:cNvSpPr txBox="1"/>
          <p:nvPr/>
        </p:nvSpPr>
        <p:spPr>
          <a:xfrm>
            <a:off x="1117603" y="1485363"/>
            <a:ext cx="9956799" cy="4339650"/>
          </a:xfrm>
          <a:prstGeom prst="rect">
            <a:avLst/>
          </a:prstGeom>
          <a:noFill/>
        </p:spPr>
        <p:txBody>
          <a:bodyPr wrap="square" rtlCol="0">
            <a:spAutoFit/>
          </a:bodyPr>
          <a:lstStyle/>
          <a:p>
            <a:r>
              <a:rPr lang="pt-BR" sz="1200" dirty="0">
                <a:latin typeface="Consolas" pitchFamily="49" charset="0"/>
                <a:cs typeface="Consolas" pitchFamily="49" charset="0"/>
              </a:rPr>
              <a:t>---------------------------------------------------------------&gt;8---</a:t>
            </a:r>
          </a:p>
          <a:p>
            <a:endParaRPr lang="pt-BR" sz="1200" dirty="0">
              <a:latin typeface="Consolas" pitchFamily="49" charset="0"/>
              <a:cs typeface="Consolas" pitchFamily="49" charset="0"/>
            </a:endParaRPr>
          </a:p>
          <a:p>
            <a:r>
              <a:rPr lang="pt-BR" sz="1200" dirty="0">
                <a:latin typeface="Consolas" pitchFamily="49" charset="0"/>
                <a:cs typeface="Consolas" pitchFamily="49" charset="0"/>
              </a:rPr>
              <a:t>        PLEASE NOTE THAT THIS MAY ONLY RUN ON C-INTERCAL</a:t>
            </a:r>
          </a:p>
          <a:p>
            <a:endParaRPr lang="pt-BR" sz="1200" dirty="0">
              <a:latin typeface="Consolas" pitchFamily="49" charset="0"/>
              <a:cs typeface="Consolas" pitchFamily="49" charset="0"/>
            </a:endParaRPr>
          </a:p>
          <a:p>
            <a:r>
              <a:rPr lang="pt-BR" sz="1200" dirty="0">
                <a:latin typeface="Consolas" pitchFamily="49" charset="0"/>
                <a:cs typeface="Consolas" pitchFamily="49" charset="0"/>
              </a:rPr>
              <a:t>        PLEASE DO ,1 &lt;- #13</a:t>
            </a:r>
          </a:p>
          <a:p>
            <a:r>
              <a:rPr lang="pt-BR" sz="1200" dirty="0">
                <a:latin typeface="Consolas" pitchFamily="49" charset="0"/>
                <a:cs typeface="Consolas" pitchFamily="49" charset="0"/>
              </a:rPr>
              <a:t>        DO ,1 SUB #1 &lt;- #238</a:t>
            </a:r>
          </a:p>
          <a:p>
            <a:r>
              <a:rPr lang="pt-BR" sz="1200" dirty="0">
                <a:latin typeface="Consolas" pitchFamily="49" charset="0"/>
                <a:cs typeface="Consolas" pitchFamily="49" charset="0"/>
              </a:rPr>
              <a:t>        DO ,1 SUB #2 &lt;- #112</a:t>
            </a:r>
          </a:p>
          <a:p>
            <a:r>
              <a:rPr lang="pt-BR" sz="1200" dirty="0">
                <a:latin typeface="Consolas" pitchFamily="49" charset="0"/>
                <a:cs typeface="Consolas" pitchFamily="49" charset="0"/>
              </a:rPr>
              <a:t>        DO ,1 SUB #3 &lt;- #112</a:t>
            </a:r>
          </a:p>
          <a:p>
            <a:r>
              <a:rPr lang="pt-BR" sz="1200" dirty="0">
                <a:latin typeface="Consolas" pitchFamily="49" charset="0"/>
                <a:cs typeface="Consolas" pitchFamily="49" charset="0"/>
              </a:rPr>
              <a:t>        DO ,1 SUB #4 &lt;- #0</a:t>
            </a:r>
          </a:p>
          <a:p>
            <a:r>
              <a:rPr lang="pt-BR" sz="1200" dirty="0">
                <a:latin typeface="Consolas" pitchFamily="49" charset="0"/>
                <a:cs typeface="Consolas" pitchFamily="49" charset="0"/>
              </a:rPr>
              <a:t>        DO ,1 SUB #5 &lt;- #64</a:t>
            </a:r>
          </a:p>
          <a:p>
            <a:r>
              <a:rPr lang="pt-BR" sz="1200" dirty="0">
                <a:latin typeface="Consolas" pitchFamily="49" charset="0"/>
                <a:cs typeface="Consolas" pitchFamily="49" charset="0"/>
              </a:rPr>
              <a:t>        DO ,1 SUB #6 &lt;- #238</a:t>
            </a:r>
          </a:p>
          <a:p>
            <a:r>
              <a:rPr lang="pt-BR" sz="1200" dirty="0">
                <a:latin typeface="Consolas" pitchFamily="49" charset="0"/>
                <a:cs typeface="Consolas" pitchFamily="49" charset="0"/>
              </a:rPr>
              <a:t>        DO ,1 SUB #7 &lt;- #26</a:t>
            </a:r>
          </a:p>
          <a:p>
            <a:r>
              <a:rPr lang="pt-BR" sz="1200" dirty="0">
                <a:latin typeface="Consolas" pitchFamily="49" charset="0"/>
                <a:cs typeface="Consolas" pitchFamily="49" charset="0"/>
              </a:rPr>
              <a:t>        DO ,1 SUB #8 &lt;- #248</a:t>
            </a:r>
          </a:p>
          <a:p>
            <a:r>
              <a:rPr lang="pt-BR" sz="1200" dirty="0">
                <a:latin typeface="Consolas" pitchFamily="49" charset="0"/>
                <a:cs typeface="Consolas" pitchFamily="49" charset="0"/>
              </a:rPr>
              <a:t>        DO ,1 SUB #9 &lt;- #168</a:t>
            </a:r>
          </a:p>
          <a:p>
            <a:r>
              <a:rPr lang="pt-BR" sz="1200" dirty="0">
                <a:latin typeface="Consolas" pitchFamily="49" charset="0"/>
                <a:cs typeface="Consolas" pitchFamily="49" charset="0"/>
              </a:rPr>
              <a:t>        DO ,1 SUB #10 &lt;- #24</a:t>
            </a:r>
          </a:p>
          <a:p>
            <a:r>
              <a:rPr lang="pt-BR" sz="1200" dirty="0">
                <a:latin typeface="Consolas" pitchFamily="49" charset="0"/>
                <a:cs typeface="Consolas" pitchFamily="49" charset="0"/>
              </a:rPr>
              <a:t>        DO ,1 SUB #11 &lt;- #16</a:t>
            </a:r>
          </a:p>
          <a:p>
            <a:r>
              <a:rPr lang="pt-BR" sz="1200" dirty="0">
                <a:latin typeface="Consolas" pitchFamily="49" charset="0"/>
                <a:cs typeface="Consolas" pitchFamily="49" charset="0"/>
              </a:rPr>
              <a:t>        DO ,1 SUB #12 &lt;- #158</a:t>
            </a:r>
          </a:p>
          <a:p>
            <a:r>
              <a:rPr lang="pt-BR" sz="1200" dirty="0">
                <a:latin typeface="Consolas" pitchFamily="49" charset="0"/>
                <a:cs typeface="Consolas" pitchFamily="49" charset="0"/>
              </a:rPr>
              <a:t>        DO ,1 SUB #13 &lt;- #52</a:t>
            </a:r>
          </a:p>
          <a:p>
            <a:endParaRPr lang="pt-BR" sz="1200" dirty="0">
              <a:latin typeface="Consolas" pitchFamily="49" charset="0"/>
              <a:cs typeface="Consolas" pitchFamily="49" charset="0"/>
            </a:endParaRPr>
          </a:p>
          <a:p>
            <a:r>
              <a:rPr lang="pt-BR" sz="1200" dirty="0">
                <a:latin typeface="Consolas" pitchFamily="49" charset="0"/>
                <a:cs typeface="Consolas" pitchFamily="49" charset="0"/>
              </a:rPr>
              <a:t>        PLEASE READ OUT ,1</a:t>
            </a:r>
          </a:p>
          <a:p>
            <a:r>
              <a:rPr lang="pt-BR" sz="1200" dirty="0">
                <a:latin typeface="Consolas" pitchFamily="49" charset="0"/>
                <a:cs typeface="Consolas" pitchFamily="49" charset="0"/>
              </a:rPr>
              <a:t>        PLEASE GIVE UP</a:t>
            </a:r>
          </a:p>
          <a:p>
            <a:endParaRPr lang="pt-BR" sz="1200" dirty="0">
              <a:latin typeface="Consolas" pitchFamily="49" charset="0"/>
              <a:cs typeface="Consolas" pitchFamily="49" charset="0"/>
            </a:endParaRPr>
          </a:p>
          <a:p>
            <a:r>
              <a:rPr lang="pt-BR" sz="1200" dirty="0">
                <a:latin typeface="Consolas" pitchFamily="49" charset="0"/>
                <a:cs typeface="Consolas" pitchFamily="49" charset="0"/>
              </a:rPr>
              <a:t>---------------------------------------------------------------&gt;8---</a:t>
            </a:r>
          </a:p>
        </p:txBody>
      </p:sp>
      <p:sp>
        <p:nvSpPr>
          <p:cNvPr id="6" name="Rectangle 5"/>
          <p:cNvSpPr/>
          <p:nvPr/>
        </p:nvSpPr>
        <p:spPr>
          <a:xfrm>
            <a:off x="2133600" y="657709"/>
            <a:ext cx="7924800" cy="830997"/>
          </a:xfrm>
          <a:prstGeom prst="rect">
            <a:avLst/>
          </a:prstGeom>
        </p:spPr>
        <p:txBody>
          <a:bodyPr wrap="square">
            <a:spAutoFit/>
          </a:bodyPr>
          <a:lstStyle/>
          <a:p>
            <a:pPr algn="ctr"/>
            <a:r>
              <a:rPr lang="en-US" sz="4800" dirty="0">
                <a:latin typeface="Calibri" pitchFamily="34" charset="0"/>
                <a:cs typeface="Calibri" pitchFamily="34" charset="0"/>
              </a:rPr>
              <a:t>Hello World</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http://esolangs.org/wiki/INTERCAL</a:t>
            </a:r>
          </a:p>
        </p:txBody>
      </p:sp>
    </p:spTree>
    <p:extLst>
      <p:ext uri="{BB962C8B-B14F-4D97-AF65-F5344CB8AC3E}">
        <p14:creationId xmlns:p14="http://schemas.microsoft.com/office/powerpoint/2010/main" val="3435626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Insomnia</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8999" y="417183"/>
            <a:ext cx="5333999" cy="5476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http://www.plognark.com/Art/Sketches/Blogsketches/2008/thestupiditburns.jpg</a:t>
            </a:r>
          </a:p>
        </p:txBody>
      </p:sp>
    </p:spTree>
    <p:extLst>
      <p:ext uri="{BB962C8B-B14F-4D97-AF65-F5344CB8AC3E}">
        <p14:creationId xmlns:p14="http://schemas.microsoft.com/office/powerpoint/2010/main" val="2004671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Insomnia</a:t>
            </a:r>
          </a:p>
        </p:txBody>
      </p:sp>
      <p:sp>
        <p:nvSpPr>
          <p:cNvPr id="5" name="TextBox 4"/>
          <p:cNvSpPr txBox="1"/>
          <p:nvPr/>
        </p:nvSpPr>
        <p:spPr>
          <a:xfrm>
            <a:off x="812803" y="2054430"/>
            <a:ext cx="10566399" cy="2800960"/>
          </a:xfrm>
          <a:prstGeom prst="rect">
            <a:avLst/>
          </a:prstGeom>
          <a:noFill/>
        </p:spPr>
        <p:txBody>
          <a:bodyPr wrap="square" rtlCol="0">
            <a:spAutoFit/>
          </a:bodyPr>
          <a:lstStyle/>
          <a:p>
            <a:r>
              <a:rPr lang="en-US" sz="5867" dirty="0">
                <a:latin typeface="Calibri" pitchFamily="34" charset="0"/>
                <a:cs typeface="Calibri" pitchFamily="34" charset="0"/>
              </a:rPr>
              <a:t>“(Its) workflow makes it almost impossible coding something intended in Insomnia.”</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http://www.esolangs.org/wiki/Insomnia</a:t>
            </a:r>
          </a:p>
        </p:txBody>
      </p:sp>
    </p:spTree>
    <p:extLst>
      <p:ext uri="{BB962C8B-B14F-4D97-AF65-F5344CB8AC3E}">
        <p14:creationId xmlns:p14="http://schemas.microsoft.com/office/powerpoint/2010/main" val="2169117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Insomnia</a:t>
            </a:r>
          </a:p>
        </p:txBody>
      </p:sp>
      <p:sp>
        <p:nvSpPr>
          <p:cNvPr id="5" name="TextBox 4"/>
          <p:cNvSpPr txBox="1"/>
          <p:nvPr/>
        </p:nvSpPr>
        <p:spPr>
          <a:xfrm>
            <a:off x="5486402" y="1600200"/>
            <a:ext cx="1320799" cy="1569660"/>
          </a:xfrm>
          <a:prstGeom prst="rect">
            <a:avLst/>
          </a:prstGeom>
          <a:noFill/>
        </p:spPr>
        <p:txBody>
          <a:bodyPr wrap="square" rtlCol="0">
            <a:spAutoFit/>
          </a:bodyPr>
          <a:lstStyle/>
          <a:p>
            <a:pPr algn="ctr"/>
            <a:r>
              <a:rPr lang="pt-BR" sz="9600" dirty="0">
                <a:latin typeface="Consolas" pitchFamily="49" charset="0"/>
                <a:cs typeface="Consolas" pitchFamily="49" charset="0"/>
              </a:rPr>
              <a:t>W</a:t>
            </a:r>
          </a:p>
        </p:txBody>
      </p:sp>
      <p:cxnSp>
        <p:nvCxnSpPr>
          <p:cNvPr id="3" name="Straight Arrow Connector 2"/>
          <p:cNvCxnSpPr>
            <a:stCxn id="5" idx="2"/>
            <a:endCxn id="14" idx="0"/>
          </p:cNvCxnSpPr>
          <p:nvPr/>
        </p:nvCxnSpPr>
        <p:spPr>
          <a:xfrm flipH="1">
            <a:off x="4826002" y="3169860"/>
            <a:ext cx="1320800" cy="868739"/>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2"/>
            <a:endCxn id="15" idx="0"/>
          </p:cNvCxnSpPr>
          <p:nvPr/>
        </p:nvCxnSpPr>
        <p:spPr>
          <a:xfrm>
            <a:off x="6146802" y="3169860"/>
            <a:ext cx="1346199" cy="868740"/>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65602" y="4038599"/>
            <a:ext cx="1320799" cy="1569660"/>
          </a:xfrm>
          <a:prstGeom prst="rect">
            <a:avLst/>
          </a:prstGeom>
          <a:noFill/>
        </p:spPr>
        <p:txBody>
          <a:bodyPr wrap="square" rtlCol="0">
            <a:spAutoFit/>
          </a:bodyPr>
          <a:lstStyle/>
          <a:p>
            <a:pPr algn="ctr"/>
            <a:r>
              <a:rPr lang="pt-BR" sz="9600" dirty="0">
                <a:latin typeface="Consolas" pitchFamily="49" charset="0"/>
                <a:cs typeface="Consolas" pitchFamily="49" charset="0"/>
              </a:rPr>
              <a:t>8</a:t>
            </a:r>
          </a:p>
        </p:txBody>
      </p:sp>
      <p:sp>
        <p:nvSpPr>
          <p:cNvPr id="15" name="TextBox 14"/>
          <p:cNvSpPr txBox="1"/>
          <p:nvPr/>
        </p:nvSpPr>
        <p:spPr>
          <a:xfrm>
            <a:off x="6832601" y="4038600"/>
            <a:ext cx="1320799" cy="1569660"/>
          </a:xfrm>
          <a:prstGeom prst="rect">
            <a:avLst/>
          </a:prstGeom>
          <a:noFill/>
        </p:spPr>
        <p:txBody>
          <a:bodyPr wrap="square" rtlCol="0">
            <a:spAutoFit/>
          </a:bodyPr>
          <a:lstStyle/>
          <a:p>
            <a:pPr algn="ctr"/>
            <a:r>
              <a:rPr lang="pt-BR" sz="9600" dirty="0">
                <a:latin typeface="Consolas" pitchFamily="49" charset="0"/>
                <a:cs typeface="Consolas" pitchFamily="49" charset="0"/>
              </a:rPr>
              <a:t>7</a:t>
            </a:r>
          </a:p>
        </p:txBody>
      </p:sp>
    </p:spTree>
    <p:extLst>
      <p:ext uri="{BB962C8B-B14F-4D97-AF65-F5344CB8AC3E}">
        <p14:creationId xmlns:p14="http://schemas.microsoft.com/office/powerpoint/2010/main" val="1732432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Insomnia</a:t>
            </a:r>
          </a:p>
        </p:txBody>
      </p:sp>
      <p:sp>
        <p:nvSpPr>
          <p:cNvPr id="5" name="TextBox 4"/>
          <p:cNvSpPr txBox="1"/>
          <p:nvPr/>
        </p:nvSpPr>
        <p:spPr>
          <a:xfrm>
            <a:off x="812803" y="988020"/>
            <a:ext cx="10566399" cy="5016758"/>
          </a:xfrm>
          <a:prstGeom prst="rect">
            <a:avLst/>
          </a:prstGeom>
          <a:noFill/>
        </p:spPr>
        <p:txBody>
          <a:bodyPr wrap="square" rtlCol="0">
            <a:spAutoFit/>
          </a:bodyPr>
          <a:lstStyle/>
          <a:p>
            <a:pPr marL="609585" indent="-609585">
              <a:buFont typeface="Arial" charset="0"/>
              <a:buChar char="•"/>
            </a:pPr>
            <a:r>
              <a:rPr lang="en-US" sz="3200" dirty="0">
                <a:latin typeface="Calibri" pitchFamily="34" charset="0"/>
                <a:cs typeface="Calibri" pitchFamily="34" charset="0"/>
              </a:rPr>
              <a:t>0 - Flip current bit and move pointer right</a:t>
            </a:r>
          </a:p>
          <a:p>
            <a:pPr marL="609585" indent="-609585">
              <a:buFont typeface="Arial" charset="0"/>
              <a:buChar char="•"/>
            </a:pPr>
            <a:r>
              <a:rPr lang="en-US" sz="3200" dirty="0">
                <a:latin typeface="Calibri" pitchFamily="34" charset="0"/>
                <a:cs typeface="Calibri" pitchFamily="34" charset="0"/>
              </a:rPr>
              <a:t>1 - Flip current bit and move pointer left</a:t>
            </a:r>
          </a:p>
          <a:p>
            <a:pPr marL="609585" indent="-609585">
              <a:buFont typeface="Arial" charset="0"/>
              <a:buChar char="•"/>
            </a:pPr>
            <a:r>
              <a:rPr lang="en-US" sz="3200" dirty="0">
                <a:latin typeface="Calibri" pitchFamily="34" charset="0"/>
                <a:cs typeface="Calibri" pitchFamily="34" charset="0"/>
              </a:rPr>
              <a:t>2 - Flip current bit</a:t>
            </a:r>
          </a:p>
          <a:p>
            <a:pPr marL="609585" indent="-609585">
              <a:buFont typeface="Arial" charset="0"/>
              <a:buChar char="•"/>
            </a:pPr>
            <a:r>
              <a:rPr lang="en-US" sz="3200" dirty="0">
                <a:latin typeface="Calibri" pitchFamily="34" charset="0"/>
                <a:cs typeface="Calibri" pitchFamily="34" charset="0"/>
              </a:rPr>
              <a:t>3 - Move pointer right to next group</a:t>
            </a:r>
          </a:p>
          <a:p>
            <a:pPr marL="609585" indent="-609585">
              <a:buFont typeface="Arial" charset="0"/>
              <a:buChar char="•"/>
            </a:pPr>
            <a:r>
              <a:rPr lang="en-US" sz="3200" dirty="0">
                <a:latin typeface="Calibri" pitchFamily="34" charset="0"/>
                <a:cs typeface="Calibri" pitchFamily="34" charset="0"/>
              </a:rPr>
              <a:t>4 - Move pointer left to previous group</a:t>
            </a:r>
          </a:p>
          <a:p>
            <a:pPr marL="609585" indent="-609585">
              <a:buFont typeface="Arial" charset="0"/>
              <a:buChar char="•"/>
            </a:pPr>
            <a:r>
              <a:rPr lang="en-US" sz="3200" dirty="0">
                <a:latin typeface="Calibri" pitchFamily="34" charset="0"/>
                <a:cs typeface="Calibri" pitchFamily="34" charset="0"/>
              </a:rPr>
              <a:t>5 - Output block as digit</a:t>
            </a:r>
          </a:p>
          <a:p>
            <a:pPr marL="609585" indent="-609585">
              <a:buFont typeface="Arial" charset="0"/>
              <a:buChar char="•"/>
            </a:pPr>
            <a:r>
              <a:rPr lang="en-US" sz="3200" dirty="0">
                <a:latin typeface="Calibri" pitchFamily="34" charset="0"/>
                <a:cs typeface="Calibri" pitchFamily="34" charset="0"/>
              </a:rPr>
              <a:t>6 - Output block as letter</a:t>
            </a:r>
          </a:p>
          <a:p>
            <a:pPr marL="609585" indent="-609585">
              <a:buFont typeface="Arial" charset="0"/>
              <a:buChar char="•"/>
            </a:pPr>
            <a:r>
              <a:rPr lang="en-US" sz="3200" dirty="0">
                <a:latin typeface="Calibri" pitchFamily="34" charset="0"/>
                <a:cs typeface="Calibri" pitchFamily="34" charset="0"/>
              </a:rPr>
              <a:t>7 - NOP</a:t>
            </a:r>
          </a:p>
          <a:p>
            <a:pPr marL="609585" indent="-609585">
              <a:buFont typeface="Arial" charset="0"/>
              <a:buChar char="•"/>
            </a:pPr>
            <a:r>
              <a:rPr lang="en-US" sz="3200" dirty="0">
                <a:latin typeface="Calibri" pitchFamily="34" charset="0"/>
                <a:cs typeface="Calibri" pitchFamily="34" charset="0"/>
              </a:rPr>
              <a:t>8 - While pointer is not 0</a:t>
            </a:r>
          </a:p>
          <a:p>
            <a:pPr marL="609585" indent="-609585">
              <a:buFont typeface="Arial" charset="0"/>
              <a:buChar char="•"/>
            </a:pPr>
            <a:r>
              <a:rPr lang="en-US" sz="3200" dirty="0">
                <a:latin typeface="Calibri" pitchFamily="34" charset="0"/>
                <a:cs typeface="Calibri" pitchFamily="34" charset="0"/>
              </a:rPr>
              <a:t>9 - End while</a:t>
            </a:r>
          </a:p>
        </p:txBody>
      </p:sp>
    </p:spTree>
    <p:extLst>
      <p:ext uri="{BB962C8B-B14F-4D97-AF65-F5344CB8AC3E}">
        <p14:creationId xmlns:p14="http://schemas.microsoft.com/office/powerpoint/2010/main" val="251319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4072063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Insomnia</a:t>
            </a:r>
          </a:p>
        </p:txBody>
      </p:sp>
      <p:sp>
        <p:nvSpPr>
          <p:cNvPr id="5" name="TextBox 4"/>
          <p:cNvSpPr txBox="1"/>
          <p:nvPr/>
        </p:nvSpPr>
        <p:spPr>
          <a:xfrm>
            <a:off x="2844802" y="968758"/>
            <a:ext cx="1320799" cy="1200329"/>
          </a:xfrm>
          <a:prstGeom prst="rect">
            <a:avLst/>
          </a:prstGeom>
          <a:noFill/>
        </p:spPr>
        <p:txBody>
          <a:bodyPr wrap="square" rtlCol="0">
            <a:spAutoFit/>
          </a:bodyPr>
          <a:lstStyle/>
          <a:p>
            <a:pPr algn="ctr"/>
            <a:r>
              <a:rPr lang="pt-BR" sz="7200" dirty="0">
                <a:latin typeface="Consolas" pitchFamily="49" charset="0"/>
                <a:cs typeface="Consolas" pitchFamily="49" charset="0"/>
              </a:rPr>
              <a:t>W</a:t>
            </a:r>
          </a:p>
        </p:txBody>
      </p:sp>
      <p:cxnSp>
        <p:nvCxnSpPr>
          <p:cNvPr id="3" name="Straight Arrow Connector 2"/>
          <p:cNvCxnSpPr>
            <a:stCxn id="5" idx="2"/>
            <a:endCxn id="14" idx="0"/>
          </p:cNvCxnSpPr>
          <p:nvPr/>
        </p:nvCxnSpPr>
        <p:spPr>
          <a:xfrm flipH="1">
            <a:off x="2184402" y="2169087"/>
            <a:ext cx="1320800" cy="1238070"/>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2"/>
            <a:endCxn id="15" idx="0"/>
          </p:cNvCxnSpPr>
          <p:nvPr/>
        </p:nvCxnSpPr>
        <p:spPr>
          <a:xfrm>
            <a:off x="3505202" y="2169087"/>
            <a:ext cx="1346199" cy="1238071"/>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24002" y="3407157"/>
            <a:ext cx="1320799" cy="1200329"/>
          </a:xfrm>
          <a:prstGeom prst="rect">
            <a:avLst/>
          </a:prstGeom>
          <a:noFill/>
        </p:spPr>
        <p:txBody>
          <a:bodyPr wrap="square" rtlCol="0">
            <a:spAutoFit/>
          </a:bodyPr>
          <a:lstStyle/>
          <a:p>
            <a:pPr algn="ctr"/>
            <a:r>
              <a:rPr lang="pt-BR" sz="7200" dirty="0">
                <a:latin typeface="Consolas" pitchFamily="49" charset="0"/>
                <a:cs typeface="Consolas" pitchFamily="49" charset="0"/>
              </a:rPr>
              <a:t>8</a:t>
            </a:r>
          </a:p>
        </p:txBody>
      </p:sp>
      <p:sp>
        <p:nvSpPr>
          <p:cNvPr id="15" name="TextBox 14"/>
          <p:cNvSpPr txBox="1"/>
          <p:nvPr/>
        </p:nvSpPr>
        <p:spPr>
          <a:xfrm>
            <a:off x="4191001" y="3407158"/>
            <a:ext cx="1320799" cy="1200329"/>
          </a:xfrm>
          <a:prstGeom prst="rect">
            <a:avLst/>
          </a:prstGeom>
          <a:noFill/>
        </p:spPr>
        <p:txBody>
          <a:bodyPr wrap="square" rtlCol="0">
            <a:spAutoFit/>
          </a:bodyPr>
          <a:lstStyle/>
          <a:p>
            <a:pPr algn="ctr"/>
            <a:r>
              <a:rPr lang="pt-BR" sz="7200" dirty="0">
                <a:latin typeface="Consolas" pitchFamily="49" charset="0"/>
                <a:cs typeface="Consolas" pitchFamily="49" charset="0"/>
              </a:rPr>
              <a:t>7</a:t>
            </a:r>
          </a:p>
        </p:txBody>
      </p:sp>
      <p:sp>
        <p:nvSpPr>
          <p:cNvPr id="9" name="TextBox 8"/>
          <p:cNvSpPr txBox="1"/>
          <p:nvPr/>
        </p:nvSpPr>
        <p:spPr>
          <a:xfrm>
            <a:off x="3911601" y="4550158"/>
            <a:ext cx="4470401" cy="1200329"/>
          </a:xfrm>
          <a:prstGeom prst="rect">
            <a:avLst/>
          </a:prstGeom>
          <a:noFill/>
        </p:spPr>
        <p:txBody>
          <a:bodyPr wrap="square" rtlCol="0">
            <a:spAutoFit/>
          </a:bodyPr>
          <a:lstStyle/>
          <a:p>
            <a:pPr algn="ctr"/>
            <a:r>
              <a:rPr lang="pt-BR" sz="7200" dirty="0">
                <a:latin typeface="Consolas" pitchFamily="49" charset="0"/>
                <a:cs typeface="Consolas" pitchFamily="49" charset="0"/>
              </a:rPr>
              <a:t>11111011</a:t>
            </a:r>
          </a:p>
        </p:txBody>
      </p:sp>
      <p:sp>
        <p:nvSpPr>
          <p:cNvPr id="10" name="TextBox 9"/>
          <p:cNvSpPr txBox="1"/>
          <p:nvPr/>
        </p:nvSpPr>
        <p:spPr>
          <a:xfrm>
            <a:off x="8127999" y="968758"/>
            <a:ext cx="1320799" cy="1200329"/>
          </a:xfrm>
          <a:prstGeom prst="rect">
            <a:avLst/>
          </a:prstGeom>
          <a:noFill/>
        </p:spPr>
        <p:txBody>
          <a:bodyPr wrap="square" rtlCol="0">
            <a:spAutoFit/>
          </a:bodyPr>
          <a:lstStyle/>
          <a:p>
            <a:pPr algn="ctr"/>
            <a:r>
              <a:rPr lang="pt-BR" sz="7200" dirty="0">
                <a:latin typeface="Consolas" pitchFamily="49" charset="0"/>
                <a:cs typeface="Consolas" pitchFamily="49" charset="0"/>
              </a:rPr>
              <a:t>a</a:t>
            </a:r>
          </a:p>
        </p:txBody>
      </p:sp>
      <p:cxnSp>
        <p:nvCxnSpPr>
          <p:cNvPr id="11" name="Straight Arrow Connector 10"/>
          <p:cNvCxnSpPr>
            <a:stCxn id="10" idx="2"/>
            <a:endCxn id="13" idx="0"/>
          </p:cNvCxnSpPr>
          <p:nvPr/>
        </p:nvCxnSpPr>
        <p:spPr>
          <a:xfrm flipH="1">
            <a:off x="7467601" y="2169087"/>
            <a:ext cx="1320798" cy="1238070"/>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a:endCxn id="16" idx="0"/>
          </p:cNvCxnSpPr>
          <p:nvPr/>
        </p:nvCxnSpPr>
        <p:spPr>
          <a:xfrm>
            <a:off x="8788399" y="2169087"/>
            <a:ext cx="1346200" cy="1238071"/>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07201" y="3407157"/>
            <a:ext cx="1320799" cy="1200329"/>
          </a:xfrm>
          <a:prstGeom prst="rect">
            <a:avLst/>
          </a:prstGeom>
          <a:noFill/>
        </p:spPr>
        <p:txBody>
          <a:bodyPr wrap="square" rtlCol="0">
            <a:spAutoFit/>
          </a:bodyPr>
          <a:lstStyle/>
          <a:p>
            <a:pPr algn="ctr"/>
            <a:r>
              <a:rPr lang="pt-BR" sz="7200" dirty="0">
                <a:latin typeface="Consolas" pitchFamily="49" charset="0"/>
                <a:cs typeface="Consolas" pitchFamily="49" charset="0"/>
              </a:rPr>
              <a:t>9</a:t>
            </a:r>
          </a:p>
        </p:txBody>
      </p:sp>
      <p:sp>
        <p:nvSpPr>
          <p:cNvPr id="16" name="TextBox 15"/>
          <p:cNvSpPr txBox="1"/>
          <p:nvPr/>
        </p:nvSpPr>
        <p:spPr>
          <a:xfrm>
            <a:off x="9474199" y="3407158"/>
            <a:ext cx="1320799" cy="1200329"/>
          </a:xfrm>
          <a:prstGeom prst="rect">
            <a:avLst/>
          </a:prstGeom>
          <a:noFill/>
        </p:spPr>
        <p:txBody>
          <a:bodyPr wrap="square" rtlCol="0">
            <a:spAutoFit/>
          </a:bodyPr>
          <a:lstStyle/>
          <a:p>
            <a:pPr algn="ctr"/>
            <a:r>
              <a:rPr lang="pt-BR" sz="7200" dirty="0">
                <a:latin typeface="Consolas" pitchFamily="49" charset="0"/>
                <a:cs typeface="Consolas" pitchFamily="49" charset="0"/>
              </a:rPr>
              <a:t>7</a:t>
            </a:r>
          </a:p>
        </p:txBody>
      </p:sp>
      <p:sp>
        <p:nvSpPr>
          <p:cNvPr id="2" name="Right Arrow 1"/>
          <p:cNvSpPr/>
          <p:nvPr/>
        </p:nvSpPr>
        <p:spPr>
          <a:xfrm rot="16200000">
            <a:off x="4130295" y="5452915"/>
            <a:ext cx="489203" cy="646176"/>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61066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0.0003 L 0.20799 0.00277 " pathEditMode="relative" rAng="0" ptsTypes="AA">
                                      <p:cBhvr>
                                        <p:cTn id="6" dur="2000" fill="hold"/>
                                        <p:tgtEl>
                                          <p:spTgt spid="2"/>
                                        </p:tgtEl>
                                        <p:attrNameLst>
                                          <p:attrName>ppt_x</p:attrName>
                                          <p:attrName>ppt_y</p:attrName>
                                        </p:attrNameLst>
                                      </p:cBhvr>
                                      <p:rCtr x="10399" y="1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Insomnia</a:t>
            </a:r>
          </a:p>
        </p:txBody>
      </p:sp>
      <p:sp>
        <p:nvSpPr>
          <p:cNvPr id="5" name="TextBox 4"/>
          <p:cNvSpPr txBox="1"/>
          <p:nvPr/>
        </p:nvSpPr>
        <p:spPr>
          <a:xfrm>
            <a:off x="812803" y="1769400"/>
            <a:ext cx="10566399" cy="3375604"/>
          </a:xfrm>
          <a:prstGeom prst="rect">
            <a:avLst/>
          </a:prstGeom>
          <a:noFill/>
        </p:spPr>
        <p:txBody>
          <a:bodyPr wrap="square" rtlCol="0">
            <a:spAutoFit/>
          </a:bodyPr>
          <a:lstStyle/>
          <a:p>
            <a:pPr algn="ctr"/>
            <a:r>
              <a:rPr lang="en-US" sz="4267" dirty="0">
                <a:latin typeface="Calibri" pitchFamily="34" charset="0"/>
                <a:cs typeface="Calibri" pitchFamily="34" charset="0"/>
              </a:rPr>
              <a:t>There’s an “out”…</a:t>
            </a:r>
          </a:p>
          <a:p>
            <a:pPr algn="ctr"/>
            <a:endParaRPr lang="en-US" sz="4267" dirty="0">
              <a:latin typeface="Calibri" pitchFamily="34" charset="0"/>
              <a:cs typeface="Calibri" pitchFamily="34" charset="0"/>
            </a:endParaRPr>
          </a:p>
          <a:p>
            <a:pPr algn="ctr"/>
            <a:r>
              <a:rPr lang="pt-BR" sz="4267" dirty="0">
                <a:latin typeface="Calibri" pitchFamily="34" charset="0"/>
                <a:cs typeface="Calibri" pitchFamily="34" charset="0"/>
              </a:rPr>
              <a:t>F, G, H, I, J, K, L, M, N</a:t>
            </a:r>
          </a:p>
          <a:p>
            <a:pPr algn="ctr"/>
            <a:endParaRPr lang="pt-BR" sz="4267" dirty="0">
              <a:latin typeface="Calibri" pitchFamily="34" charset="0"/>
              <a:cs typeface="Calibri" pitchFamily="34" charset="0"/>
            </a:endParaRPr>
          </a:p>
          <a:p>
            <a:pPr algn="ctr"/>
            <a:r>
              <a:rPr lang="pt-BR" sz="4267" dirty="0">
                <a:latin typeface="Calibri" pitchFamily="34" charset="0"/>
                <a:cs typeface="Calibri" pitchFamily="34" charset="0"/>
              </a:rPr>
              <a:t>They all start with a NOP</a:t>
            </a:r>
            <a:endParaRPr lang="en-US" sz="4267" dirty="0">
              <a:latin typeface="Calibri" pitchFamily="34" charset="0"/>
              <a:cs typeface="Calibri" pitchFamily="34" charset="0"/>
            </a:endParaRPr>
          </a:p>
        </p:txBody>
      </p:sp>
    </p:spTree>
    <p:extLst>
      <p:ext uri="{BB962C8B-B14F-4D97-AF65-F5344CB8AC3E}">
        <p14:creationId xmlns:p14="http://schemas.microsoft.com/office/powerpoint/2010/main" val="460181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Insomnia 2.0</a:t>
            </a:r>
          </a:p>
        </p:txBody>
      </p:sp>
      <p:sp>
        <p:nvSpPr>
          <p:cNvPr id="5" name="TextBox 4"/>
          <p:cNvSpPr txBox="1"/>
          <p:nvPr/>
        </p:nvSpPr>
        <p:spPr>
          <a:xfrm>
            <a:off x="812803" y="1019016"/>
            <a:ext cx="10566399" cy="5016758"/>
          </a:xfrm>
          <a:prstGeom prst="rect">
            <a:avLst/>
          </a:prstGeom>
          <a:noFill/>
        </p:spPr>
        <p:txBody>
          <a:bodyPr wrap="square" rtlCol="0">
            <a:spAutoFit/>
          </a:bodyPr>
          <a:lstStyle/>
          <a:p>
            <a:pPr marL="609585" indent="-609585">
              <a:buFont typeface="Arial" charset="0"/>
              <a:buChar char="•"/>
            </a:pPr>
            <a:r>
              <a:rPr lang="en-US" sz="3200" dirty="0">
                <a:latin typeface="Calibri" pitchFamily="34" charset="0"/>
                <a:cs typeface="Calibri" pitchFamily="34" charset="0"/>
              </a:rPr>
              <a:t>0 - Flip current bit and move pointer right</a:t>
            </a:r>
          </a:p>
          <a:p>
            <a:pPr marL="609585" indent="-609585">
              <a:buFont typeface="Arial" charset="0"/>
              <a:buChar char="•"/>
            </a:pPr>
            <a:r>
              <a:rPr lang="en-US" sz="3200" dirty="0">
                <a:latin typeface="Calibri" pitchFamily="34" charset="0"/>
                <a:cs typeface="Calibri" pitchFamily="34" charset="0"/>
              </a:rPr>
              <a:t>1 - Flip current bit and move pointer left</a:t>
            </a:r>
          </a:p>
          <a:p>
            <a:pPr marL="609585" indent="-609585">
              <a:buFont typeface="Arial" charset="0"/>
              <a:buChar char="•"/>
            </a:pPr>
            <a:r>
              <a:rPr lang="en-US" sz="3200" dirty="0">
                <a:latin typeface="Calibri" pitchFamily="34" charset="0"/>
                <a:cs typeface="Calibri" pitchFamily="34" charset="0"/>
              </a:rPr>
              <a:t>2 - Flip current bit</a:t>
            </a:r>
          </a:p>
          <a:p>
            <a:pPr marL="609585" indent="-609585">
              <a:buFont typeface="Arial" charset="0"/>
              <a:buChar char="•"/>
            </a:pPr>
            <a:r>
              <a:rPr lang="en-US" sz="3200" dirty="0">
                <a:latin typeface="Calibri" pitchFamily="34" charset="0"/>
                <a:cs typeface="Calibri" pitchFamily="34" charset="0"/>
              </a:rPr>
              <a:t>3 - Move pointer right to next group</a:t>
            </a:r>
          </a:p>
          <a:p>
            <a:pPr marL="609585" indent="-609585">
              <a:buFont typeface="Arial" charset="0"/>
              <a:buChar char="•"/>
            </a:pPr>
            <a:r>
              <a:rPr lang="en-US" sz="3200" dirty="0">
                <a:latin typeface="Calibri" pitchFamily="34" charset="0"/>
                <a:cs typeface="Calibri" pitchFamily="34" charset="0"/>
              </a:rPr>
              <a:t>4 - Move pointer left to previous group</a:t>
            </a:r>
          </a:p>
          <a:p>
            <a:pPr marL="609585" indent="-609585">
              <a:buFont typeface="Arial" charset="0"/>
              <a:buChar char="•"/>
            </a:pPr>
            <a:r>
              <a:rPr lang="en-US" sz="3200" dirty="0">
                <a:latin typeface="Calibri" pitchFamily="34" charset="0"/>
                <a:cs typeface="Calibri" pitchFamily="34" charset="0"/>
              </a:rPr>
              <a:t>5 - Output block as digit</a:t>
            </a:r>
          </a:p>
          <a:p>
            <a:pPr marL="609585" indent="-609585">
              <a:buFont typeface="Arial" charset="0"/>
              <a:buChar char="•"/>
            </a:pPr>
            <a:r>
              <a:rPr lang="en-US" sz="3200" dirty="0">
                <a:latin typeface="Calibri" pitchFamily="34" charset="0"/>
                <a:cs typeface="Calibri" pitchFamily="34" charset="0"/>
              </a:rPr>
              <a:t>6 - Output block as letter</a:t>
            </a:r>
          </a:p>
          <a:p>
            <a:pPr marL="609585" indent="-609585">
              <a:buFont typeface="Arial" charset="0"/>
              <a:buChar char="•"/>
            </a:pPr>
            <a:r>
              <a:rPr lang="en-US" sz="3200" dirty="0">
                <a:solidFill>
                  <a:schemeClr val="accent3"/>
                </a:solidFill>
                <a:latin typeface="Calibri" pitchFamily="34" charset="0"/>
                <a:cs typeface="Calibri" pitchFamily="34" charset="0"/>
              </a:rPr>
              <a:t>7 - Flip every bit in the current group</a:t>
            </a:r>
          </a:p>
          <a:p>
            <a:pPr marL="609585" indent="-609585">
              <a:buFont typeface="Arial" charset="0"/>
              <a:buChar char="•"/>
            </a:pPr>
            <a:r>
              <a:rPr lang="en-US" sz="3200" dirty="0">
                <a:latin typeface="Calibri" pitchFamily="34" charset="0"/>
                <a:cs typeface="Calibri" pitchFamily="34" charset="0"/>
              </a:rPr>
              <a:t>8 - While pointer is not 0</a:t>
            </a:r>
          </a:p>
          <a:p>
            <a:pPr marL="609585" indent="-609585">
              <a:buFont typeface="Arial" charset="0"/>
              <a:buChar char="•"/>
            </a:pPr>
            <a:r>
              <a:rPr lang="en-US" sz="3200" dirty="0">
                <a:latin typeface="Calibri" pitchFamily="34" charset="0"/>
                <a:cs typeface="Calibri" pitchFamily="34" charset="0"/>
              </a:rPr>
              <a:t>9 - End while</a:t>
            </a:r>
          </a:p>
        </p:txBody>
      </p:sp>
    </p:spTree>
    <p:extLst>
      <p:ext uri="{BB962C8B-B14F-4D97-AF65-F5344CB8AC3E}">
        <p14:creationId xmlns:p14="http://schemas.microsoft.com/office/powerpoint/2010/main" val="1221711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Brainf</a:t>
            </a:r>
            <a:r>
              <a:rPr lang="en-US" dirty="0"/>
              <a:t>**k</a:t>
            </a:r>
          </a:p>
        </p:txBody>
      </p:sp>
      <p:pic>
        <p:nvPicPr>
          <p:cNvPr id="6" name="Picture 4" descr="http://4.bp.blogspot.com/-oIYwJ6v7w3M/TZb3kEmdCxI/AAAAAAAAAaU/swZ36a5xc_s/s1600/clipp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2720" y="558369"/>
            <a:ext cx="5186560" cy="518656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http://oddstuff.in/wp-content/uploads/2011/02/86-300x280.jpg</a:t>
            </a:r>
          </a:p>
        </p:txBody>
      </p:sp>
    </p:spTree>
    <p:extLst>
      <p:ext uri="{BB962C8B-B14F-4D97-AF65-F5344CB8AC3E}">
        <p14:creationId xmlns:p14="http://schemas.microsoft.com/office/powerpoint/2010/main" val="3219830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Brainf</a:t>
            </a:r>
            <a:r>
              <a:rPr lang="en-US" dirty="0"/>
              <a:t>**k</a:t>
            </a:r>
          </a:p>
        </p:txBody>
      </p:sp>
      <p:sp>
        <p:nvSpPr>
          <p:cNvPr id="5" name="TextBox 4"/>
          <p:cNvSpPr txBox="1"/>
          <p:nvPr/>
        </p:nvSpPr>
        <p:spPr>
          <a:xfrm>
            <a:off x="812803" y="1536913"/>
            <a:ext cx="10566399" cy="3785652"/>
          </a:xfrm>
          <a:prstGeom prst="rect">
            <a:avLst/>
          </a:prstGeom>
          <a:noFill/>
        </p:spPr>
        <p:txBody>
          <a:bodyPr wrap="square" rtlCol="0">
            <a:spAutoFit/>
          </a:bodyPr>
          <a:lstStyle/>
          <a:p>
            <a:r>
              <a:rPr lang="en-US" sz="4800" dirty="0">
                <a:latin typeface="Calibri" pitchFamily="34" charset="0"/>
                <a:cs typeface="Calibri" pitchFamily="34" charset="0"/>
              </a:rPr>
              <a:t>“Many people at various times have tried to extend </a:t>
            </a:r>
            <a:r>
              <a:rPr lang="en-US" sz="4800" dirty="0" err="1">
                <a:latin typeface="Calibri" pitchFamily="34" charset="0"/>
                <a:cs typeface="Calibri" pitchFamily="34" charset="0"/>
              </a:rPr>
              <a:t>brainf</a:t>
            </a:r>
            <a:r>
              <a:rPr lang="en-US" sz="4800" dirty="0">
                <a:latin typeface="Calibri" pitchFamily="34" charset="0"/>
                <a:cs typeface="Calibri" pitchFamily="34" charset="0"/>
              </a:rPr>
              <a:t>**k to make it easier to program in, but such efforts have been compared to trying to make a luxury car by gluing parts onto a skateboard.”</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http://bit.ly/QQlMPR</a:t>
            </a:r>
          </a:p>
        </p:txBody>
      </p:sp>
    </p:spTree>
    <p:extLst>
      <p:ext uri="{BB962C8B-B14F-4D97-AF65-F5344CB8AC3E}">
        <p14:creationId xmlns:p14="http://schemas.microsoft.com/office/powerpoint/2010/main" val="4147257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Brainf</a:t>
            </a:r>
            <a:r>
              <a:rPr lang="en-US" dirty="0"/>
              <a:t>**k</a:t>
            </a:r>
          </a:p>
        </p:txBody>
      </p:sp>
      <p:pic>
        <p:nvPicPr>
          <p:cNvPr id="1026" name="Picture 2" descr="http://coolmaterial.com/wp-content/uploads/2008/07/ferrari-skateboa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071" y="2163377"/>
            <a:ext cx="7239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http://coolmaterial.com/wp-content/uploads/2008/07/ferrari-skateboard.jpg</a:t>
            </a:r>
          </a:p>
        </p:txBody>
      </p:sp>
    </p:spTree>
    <p:extLst>
      <p:ext uri="{BB962C8B-B14F-4D97-AF65-F5344CB8AC3E}">
        <p14:creationId xmlns:p14="http://schemas.microsoft.com/office/powerpoint/2010/main" val="50424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Brainf</a:t>
            </a:r>
            <a:r>
              <a:rPr lang="en-US" dirty="0"/>
              <a:t>**k</a:t>
            </a:r>
          </a:p>
        </p:txBody>
      </p:sp>
      <p:graphicFrame>
        <p:nvGraphicFramePr>
          <p:cNvPr id="4" name="Table 3"/>
          <p:cNvGraphicFramePr>
            <a:graphicFrameLocks noGrp="1"/>
          </p:cNvGraphicFramePr>
          <p:nvPr>
            <p:extLst/>
          </p:nvPr>
        </p:nvGraphicFramePr>
        <p:xfrm>
          <a:off x="2032000" y="1828800"/>
          <a:ext cx="8128000" cy="3718560"/>
        </p:xfrm>
        <a:graphic>
          <a:graphicData uri="http://schemas.openxmlformats.org/drawingml/2006/table">
            <a:tbl>
              <a:tblPr firstRow="1" bandRow="1">
                <a:tableStyleId>{5C22544A-7EE6-4342-B048-85BDC9FD1C3A}</a:tableStyleId>
              </a:tblPr>
              <a:tblGrid>
                <a:gridCol w="2235200">
                  <a:extLst>
                    <a:ext uri="{9D8B030D-6E8A-4147-A177-3AD203B41FA5}">
                      <a16:colId xmlns:a16="http://schemas.microsoft.com/office/drawing/2014/main" val="20000"/>
                    </a:ext>
                  </a:extLst>
                </a:gridCol>
                <a:gridCol w="5892800">
                  <a:extLst>
                    <a:ext uri="{9D8B030D-6E8A-4147-A177-3AD203B41FA5}">
                      <a16:colId xmlns:a16="http://schemas.microsoft.com/office/drawing/2014/main" val="20001"/>
                    </a:ext>
                  </a:extLst>
                </a:gridCol>
              </a:tblGrid>
              <a:tr h="375920">
                <a:tc>
                  <a:txBody>
                    <a:bodyPr/>
                    <a:lstStyle/>
                    <a:p>
                      <a:pPr algn="ctr"/>
                      <a:r>
                        <a:rPr lang="en-US" sz="1900" dirty="0">
                          <a:latin typeface="Calibri" pitchFamily="34" charset="0"/>
                          <a:cs typeface="Calibri" pitchFamily="34" charset="0"/>
                        </a:rPr>
                        <a:t>Commands</a:t>
                      </a:r>
                    </a:p>
                  </a:txBody>
                  <a:tcPr marL="121920" marR="121920"/>
                </a:tc>
                <a:tc>
                  <a:txBody>
                    <a:bodyPr/>
                    <a:lstStyle/>
                    <a:p>
                      <a:pPr algn="ctr"/>
                      <a:r>
                        <a:rPr lang="en-US" sz="1900" dirty="0">
                          <a:latin typeface="Calibri" pitchFamily="34" charset="0"/>
                          <a:cs typeface="Calibri" pitchFamily="34" charset="0"/>
                        </a:rPr>
                        <a:t>Description</a:t>
                      </a:r>
                    </a:p>
                  </a:txBody>
                  <a:tcPr marL="121920" marR="121920"/>
                </a:tc>
                <a:extLst>
                  <a:ext uri="{0D108BD9-81ED-4DB2-BD59-A6C34878D82A}">
                    <a16:rowId xmlns:a16="http://schemas.microsoft.com/office/drawing/2014/main" val="10000"/>
                  </a:ext>
                </a:extLst>
              </a:tr>
              <a:tr h="375920">
                <a:tc>
                  <a:txBody>
                    <a:bodyPr/>
                    <a:lstStyle/>
                    <a:p>
                      <a:pPr algn="ctr"/>
                      <a:r>
                        <a:rPr lang="en-US" sz="1900" dirty="0">
                          <a:latin typeface="Calibri" pitchFamily="34" charset="0"/>
                          <a:cs typeface="Calibri" pitchFamily="34" charset="0"/>
                        </a:rPr>
                        <a:t>&gt;</a:t>
                      </a:r>
                    </a:p>
                  </a:txBody>
                  <a:tcPr marL="121920" marR="121920"/>
                </a:tc>
                <a:tc>
                  <a:txBody>
                    <a:bodyPr/>
                    <a:lstStyle/>
                    <a:p>
                      <a:r>
                        <a:rPr lang="en-US" sz="1900" dirty="0">
                          <a:latin typeface="Calibri" pitchFamily="34" charset="0"/>
                          <a:cs typeface="Calibri" pitchFamily="34" charset="0"/>
                        </a:rPr>
                        <a:t>Move pointer</a:t>
                      </a:r>
                      <a:r>
                        <a:rPr lang="en-US" sz="1900" baseline="0" dirty="0">
                          <a:latin typeface="Calibri" pitchFamily="34" charset="0"/>
                          <a:cs typeface="Calibri" pitchFamily="34" charset="0"/>
                        </a:rPr>
                        <a:t> to the right</a:t>
                      </a:r>
                      <a:endParaRPr lang="en-US" sz="1900" dirty="0">
                        <a:latin typeface="Calibri" pitchFamily="34" charset="0"/>
                        <a:cs typeface="Calibri" pitchFamily="34" charset="0"/>
                      </a:endParaRPr>
                    </a:p>
                  </a:txBody>
                  <a:tcPr marL="121920" marR="121920"/>
                </a:tc>
                <a:extLst>
                  <a:ext uri="{0D108BD9-81ED-4DB2-BD59-A6C34878D82A}">
                    <a16:rowId xmlns:a16="http://schemas.microsoft.com/office/drawing/2014/main" val="10001"/>
                  </a:ext>
                </a:extLst>
              </a:tr>
              <a:tr h="375920">
                <a:tc>
                  <a:txBody>
                    <a:bodyPr/>
                    <a:lstStyle/>
                    <a:p>
                      <a:pPr algn="ctr"/>
                      <a:r>
                        <a:rPr lang="en-US" sz="1900" dirty="0">
                          <a:latin typeface="Calibri" pitchFamily="34" charset="0"/>
                          <a:cs typeface="Calibri" pitchFamily="34" charset="0"/>
                        </a:rPr>
                        <a:t>&lt;</a:t>
                      </a:r>
                    </a:p>
                  </a:txBody>
                  <a:tcPr marL="121920" marR="121920"/>
                </a:tc>
                <a:tc>
                  <a:txBody>
                    <a:bodyPr/>
                    <a:lstStyle/>
                    <a:p>
                      <a:r>
                        <a:rPr lang="en-US" sz="1900" dirty="0">
                          <a:latin typeface="Calibri" pitchFamily="34" charset="0"/>
                          <a:cs typeface="Calibri" pitchFamily="34" charset="0"/>
                        </a:rPr>
                        <a:t>Move pointer to the left</a:t>
                      </a:r>
                    </a:p>
                  </a:txBody>
                  <a:tcPr marL="121920" marR="121920"/>
                </a:tc>
                <a:extLst>
                  <a:ext uri="{0D108BD9-81ED-4DB2-BD59-A6C34878D82A}">
                    <a16:rowId xmlns:a16="http://schemas.microsoft.com/office/drawing/2014/main" val="10002"/>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Increment the memory</a:t>
                      </a:r>
                      <a:r>
                        <a:rPr lang="en-US" sz="1900" baseline="0" dirty="0">
                          <a:latin typeface="Calibri" pitchFamily="34" charset="0"/>
                          <a:cs typeface="Calibri" pitchFamily="34" charset="0"/>
                        </a:rPr>
                        <a:t> cell under the pointer</a:t>
                      </a:r>
                      <a:endParaRPr lang="en-US" sz="1900" dirty="0">
                        <a:latin typeface="Calibri" pitchFamily="34" charset="0"/>
                        <a:cs typeface="Calibri" pitchFamily="34" charset="0"/>
                      </a:endParaRPr>
                    </a:p>
                  </a:txBody>
                  <a:tcPr marL="121920" marR="121920"/>
                </a:tc>
                <a:extLst>
                  <a:ext uri="{0D108BD9-81ED-4DB2-BD59-A6C34878D82A}">
                    <a16:rowId xmlns:a16="http://schemas.microsoft.com/office/drawing/2014/main" val="10003"/>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Decrement the memory cell under the pointer</a:t>
                      </a:r>
                    </a:p>
                  </a:txBody>
                  <a:tcPr marL="121920" marR="121920"/>
                </a:tc>
                <a:extLst>
                  <a:ext uri="{0D108BD9-81ED-4DB2-BD59-A6C34878D82A}">
                    <a16:rowId xmlns:a16="http://schemas.microsoft.com/office/drawing/2014/main" val="10004"/>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Output the character signified by the cell at the pointer </a:t>
                      </a:r>
                    </a:p>
                  </a:txBody>
                  <a:tcPr marL="121920" marR="121920"/>
                </a:tc>
                <a:extLst>
                  <a:ext uri="{0D108BD9-81ED-4DB2-BD59-A6C34878D82A}">
                    <a16:rowId xmlns:a16="http://schemas.microsoft.com/office/drawing/2014/main" val="10005"/>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Input a character and store it in the cell at the pointer </a:t>
                      </a:r>
                    </a:p>
                  </a:txBody>
                  <a:tcPr marL="121920" marR="121920"/>
                </a:tc>
                <a:extLst>
                  <a:ext uri="{0D108BD9-81ED-4DB2-BD59-A6C34878D82A}">
                    <a16:rowId xmlns:a16="http://schemas.microsoft.com/office/drawing/2014/main" val="10006"/>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Jump past the matching ] if the cell under the pointer is 0 </a:t>
                      </a:r>
                    </a:p>
                  </a:txBody>
                  <a:tcPr marL="121920" marR="121920"/>
                </a:tc>
                <a:extLst>
                  <a:ext uri="{0D108BD9-81ED-4DB2-BD59-A6C34878D82A}">
                    <a16:rowId xmlns:a16="http://schemas.microsoft.com/office/drawing/2014/main" val="10007"/>
                  </a:ext>
                </a:extLst>
              </a:tr>
              <a:tr h="66040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Jump back to the matching [ if the cell under the pointer is nonzero</a:t>
                      </a:r>
                    </a:p>
                  </a:txBody>
                  <a:tcPr marL="121920" marR="12192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71528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Brainf</a:t>
            </a:r>
            <a:r>
              <a:rPr lang="en-US" dirty="0"/>
              <a:t>**k</a:t>
            </a:r>
          </a:p>
        </p:txBody>
      </p:sp>
      <p:sp>
        <p:nvSpPr>
          <p:cNvPr id="6" name="TextBox 5"/>
          <p:cNvSpPr txBox="1"/>
          <p:nvPr/>
        </p:nvSpPr>
        <p:spPr>
          <a:xfrm>
            <a:off x="711203" y="1407616"/>
            <a:ext cx="10871199" cy="995209"/>
          </a:xfrm>
          <a:prstGeom prst="rect">
            <a:avLst/>
          </a:prstGeom>
          <a:noFill/>
        </p:spPr>
        <p:txBody>
          <a:bodyPr wrap="square" rtlCol="0">
            <a:spAutoFit/>
          </a:bodyPr>
          <a:lstStyle/>
          <a:p>
            <a:pPr algn="ctr"/>
            <a:r>
              <a:rPr lang="en-US" sz="5867" dirty="0"/>
              <a:t>++++++++[&gt;+++++++++&lt;-]&gt;. </a:t>
            </a:r>
            <a:endParaRPr lang="en-US" sz="5867" dirty="0">
              <a:latin typeface="Consolas" pitchFamily="49" charset="0"/>
              <a:cs typeface="Consolas" pitchFamily="49" charset="0"/>
            </a:endParaRPr>
          </a:p>
        </p:txBody>
      </p:sp>
      <p:sp>
        <p:nvSpPr>
          <p:cNvPr id="3" name="Rectangle 2"/>
          <p:cNvSpPr/>
          <p:nvPr/>
        </p:nvSpPr>
        <p:spPr>
          <a:xfrm>
            <a:off x="4876800" y="4114800"/>
            <a:ext cx="812800" cy="6096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nsolas" pitchFamily="49" charset="0"/>
                <a:cs typeface="Consolas" pitchFamily="49" charset="0"/>
              </a:rPr>
              <a:t>8</a:t>
            </a:r>
          </a:p>
        </p:txBody>
      </p:sp>
      <p:sp>
        <p:nvSpPr>
          <p:cNvPr id="8" name="Rectangle 7"/>
          <p:cNvSpPr/>
          <p:nvPr/>
        </p:nvSpPr>
        <p:spPr>
          <a:xfrm>
            <a:off x="6299200" y="4114800"/>
            <a:ext cx="812800" cy="6096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nsolas" pitchFamily="49" charset="0"/>
                <a:cs typeface="Consolas" pitchFamily="49" charset="0"/>
              </a:rPr>
              <a:t>9</a:t>
            </a:r>
          </a:p>
        </p:txBody>
      </p:sp>
      <p:sp>
        <p:nvSpPr>
          <p:cNvPr id="7" name="Left Brace 6"/>
          <p:cNvSpPr/>
          <p:nvPr/>
        </p:nvSpPr>
        <p:spPr>
          <a:xfrm rot="16200000" flipV="1">
            <a:off x="2953560" y="669428"/>
            <a:ext cx="337543" cy="3352800"/>
          </a:xfrm>
          <a:prstGeom prst="leftBrace">
            <a:avLst/>
          </a:prstGeom>
          <a:ln w="25400">
            <a:solidFill>
              <a:schemeClr val="accent3"/>
            </a:soli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16" name="Left Brace 15"/>
          <p:cNvSpPr/>
          <p:nvPr/>
        </p:nvSpPr>
        <p:spPr>
          <a:xfrm rot="16200000" flipV="1">
            <a:off x="7298830" y="466230"/>
            <a:ext cx="337543" cy="3759199"/>
          </a:xfrm>
          <a:prstGeom prst="leftBrace">
            <a:avLst/>
          </a:prstGeom>
          <a:ln w="25400">
            <a:solidFill>
              <a:schemeClr val="accent3"/>
            </a:soli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cxnSp>
        <p:nvCxnSpPr>
          <p:cNvPr id="17" name="Straight Arrow Connector 16"/>
          <p:cNvCxnSpPr/>
          <p:nvPr/>
        </p:nvCxnSpPr>
        <p:spPr>
          <a:xfrm>
            <a:off x="3098800" y="2667000"/>
            <a:ext cx="2082800" cy="1295400"/>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6807202" y="2667000"/>
            <a:ext cx="660397" cy="1295400"/>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12803" y="5097961"/>
            <a:ext cx="10566399" cy="995209"/>
          </a:xfrm>
          <a:prstGeom prst="rect">
            <a:avLst/>
          </a:prstGeom>
          <a:noFill/>
        </p:spPr>
        <p:txBody>
          <a:bodyPr wrap="square" rtlCol="0">
            <a:spAutoFit/>
          </a:bodyPr>
          <a:lstStyle/>
          <a:p>
            <a:pPr algn="ctr"/>
            <a:r>
              <a:rPr lang="en-US" sz="5867" dirty="0">
                <a:latin typeface="Calibri" pitchFamily="34" charset="0"/>
                <a:cs typeface="Calibri" pitchFamily="34" charset="0"/>
              </a:rPr>
              <a:t>8 * 9 = 72 =&gt; 'H'</a:t>
            </a:r>
          </a:p>
        </p:txBody>
      </p:sp>
    </p:spTree>
    <p:extLst>
      <p:ext uri="{BB962C8B-B14F-4D97-AF65-F5344CB8AC3E}">
        <p14:creationId xmlns:p14="http://schemas.microsoft.com/office/powerpoint/2010/main" val="402696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6" grpId="0" animBg="1"/>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333" dirty="0"/>
              <a:t>Demo: </a:t>
            </a:r>
            <a:r>
              <a:rPr lang="en-US" sz="5333" dirty="0" err="1"/>
              <a:t>Brainf</a:t>
            </a:r>
            <a:r>
              <a:rPr lang="en-US" sz="5333" dirty="0"/>
              <a:t>**k</a:t>
            </a:r>
          </a:p>
        </p:txBody>
      </p:sp>
    </p:spTree>
    <p:extLst>
      <p:ext uri="{BB962C8B-B14F-4D97-AF65-F5344CB8AC3E}">
        <p14:creationId xmlns:p14="http://schemas.microsoft.com/office/powerpoint/2010/main" val="231142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pic>
        <p:nvPicPr>
          <p:cNvPr id="6" name="Picture 2" descr="http://brainstorm-services.com/wcu-2004/art/DoreInferno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542" y="981559"/>
            <a:ext cx="6282965" cy="50532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http://brainstorm-services.com/wcu-2004/art/DoreInferno02.jpg</a:t>
            </a:r>
          </a:p>
        </p:txBody>
      </p:sp>
    </p:spTree>
    <p:extLst>
      <p:ext uri="{BB962C8B-B14F-4D97-AF65-F5344CB8AC3E}">
        <p14:creationId xmlns:p14="http://schemas.microsoft.com/office/powerpoint/2010/main" val="415242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4294967295"/>
          </p:nvPr>
        </p:nvSpPr>
        <p:spPr>
          <a:xfrm>
            <a:off x="181921" y="1189653"/>
            <a:ext cx="11717979" cy="4616787"/>
          </a:xfrm>
          <a:prstGeom prst="rect">
            <a:avLst/>
          </a:prstGeom>
        </p:spPr>
        <p:txBody>
          <a:bodyPr anchor="ctr" anchorCtr="0">
            <a:normAutofit/>
          </a:bodyPr>
          <a:lstStyle/>
          <a:p>
            <a:pPr marL="91438" indent="0" algn="ctr">
              <a:buNone/>
            </a:pPr>
            <a:r>
              <a:rPr lang="en-US" sz="3600" dirty="0"/>
              <a:t>https://github.com/JasonBock/IronBefunge/</a:t>
            </a:r>
          </a:p>
          <a:p>
            <a:pPr marL="91438" indent="0" algn="ctr">
              <a:buNone/>
            </a:pPr>
            <a:r>
              <a:rPr lang="en-US" sz="3600" dirty="0"/>
              <a:t>https://github.com/JasonBock/wsharp</a:t>
            </a:r>
          </a:p>
          <a:p>
            <a:pPr marL="91438" indent="0" algn="ctr">
              <a:buNone/>
            </a:pPr>
            <a:endParaRPr lang="en-US" sz="3600" dirty="0"/>
          </a:p>
          <a:p>
            <a:pPr marL="91438" indent="0" algn="ctr">
              <a:buNone/>
            </a:pPr>
            <a:r>
              <a:rPr lang="en-US" sz="3600" dirty="0"/>
              <a:t>https://github.com/JasonBock/Presentations/blob/master/Esoteric%20Programming%20Languages.pptx</a:t>
            </a:r>
          </a:p>
        </p:txBody>
      </p:sp>
      <p:sp>
        <p:nvSpPr>
          <p:cNvPr id="6" name="Title 5"/>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278959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sp>
        <p:nvSpPr>
          <p:cNvPr id="5" name="TextBox 4"/>
          <p:cNvSpPr txBox="1"/>
          <p:nvPr/>
        </p:nvSpPr>
        <p:spPr>
          <a:xfrm>
            <a:off x="812803" y="1560157"/>
            <a:ext cx="10566399" cy="3785652"/>
          </a:xfrm>
          <a:prstGeom prst="rect">
            <a:avLst/>
          </a:prstGeom>
          <a:noFill/>
        </p:spPr>
        <p:txBody>
          <a:bodyPr wrap="square" rtlCol="0">
            <a:spAutoFit/>
          </a:bodyPr>
          <a:lstStyle/>
          <a:p>
            <a:r>
              <a:rPr lang="en-US" sz="4800" dirty="0">
                <a:latin typeface="Calibri" pitchFamily="34" charset="0"/>
                <a:cs typeface="Calibri" pitchFamily="34" charset="0"/>
              </a:rPr>
              <a:t>“When I finally got a decent algorithm worked out…it took a few hours to generate the program on a 500MHZ NT box with 96MB of memory…incidentally, I've come to hate </a:t>
            </a:r>
            <a:r>
              <a:rPr lang="en-US" sz="4800" dirty="0" err="1">
                <a:latin typeface="Calibri" pitchFamily="34" charset="0"/>
                <a:cs typeface="Calibri" pitchFamily="34" charset="0"/>
              </a:rPr>
              <a:t>Malbolge</a:t>
            </a:r>
            <a:r>
              <a:rPr lang="en-US" sz="4800" dirty="0">
                <a:latin typeface="Calibri" pitchFamily="34" charset="0"/>
                <a:cs typeface="Calibri" pitchFamily="34" charset="0"/>
              </a:rPr>
              <a:t>.”</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http://acooke.org/malbolge.html</a:t>
            </a:r>
          </a:p>
        </p:txBody>
      </p:sp>
    </p:spTree>
    <p:extLst>
      <p:ext uri="{BB962C8B-B14F-4D97-AF65-F5344CB8AC3E}">
        <p14:creationId xmlns:p14="http://schemas.microsoft.com/office/powerpoint/2010/main" val="1765750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sp>
        <p:nvSpPr>
          <p:cNvPr id="5" name="TextBox 4"/>
          <p:cNvSpPr txBox="1"/>
          <p:nvPr/>
        </p:nvSpPr>
        <p:spPr>
          <a:xfrm>
            <a:off x="1117601" y="3377626"/>
            <a:ext cx="9956799" cy="830997"/>
          </a:xfrm>
          <a:prstGeom prst="rect">
            <a:avLst/>
          </a:prstGeom>
          <a:noFill/>
        </p:spPr>
        <p:txBody>
          <a:bodyPr wrap="square" rtlCol="0">
            <a:spAutoFit/>
          </a:bodyPr>
          <a:lstStyle/>
          <a:p>
            <a:pPr algn="ctr"/>
            <a:r>
              <a:rPr lang="pt-BR" sz="4800" dirty="0">
                <a:latin typeface="Consolas" pitchFamily="49" charset="0"/>
                <a:cs typeface="Consolas" pitchFamily="49" charset="0"/>
              </a:rPr>
              <a:t>2100010112</a:t>
            </a:r>
          </a:p>
        </p:txBody>
      </p:sp>
      <p:sp>
        <p:nvSpPr>
          <p:cNvPr id="7" name="TextBox 6"/>
          <p:cNvSpPr txBox="1"/>
          <p:nvPr/>
        </p:nvSpPr>
        <p:spPr>
          <a:xfrm>
            <a:off x="609600" y="1219201"/>
            <a:ext cx="10972800" cy="995209"/>
          </a:xfrm>
          <a:prstGeom prst="rect">
            <a:avLst/>
          </a:prstGeom>
          <a:noFill/>
        </p:spPr>
        <p:txBody>
          <a:bodyPr wrap="square" rtlCol="0">
            <a:spAutoFit/>
          </a:bodyPr>
          <a:lstStyle/>
          <a:p>
            <a:pPr algn="ctr"/>
            <a:r>
              <a:rPr lang="en-US" sz="5867" dirty="0" err="1">
                <a:latin typeface="Calibri" pitchFamily="34" charset="0"/>
                <a:cs typeface="Calibri" pitchFamily="34" charset="0"/>
              </a:rPr>
              <a:t>Trinary</a:t>
            </a:r>
            <a:r>
              <a:rPr lang="en-US" sz="5867" dirty="0">
                <a:latin typeface="Calibri" pitchFamily="34" charset="0"/>
                <a:cs typeface="Calibri" pitchFamily="34" charset="0"/>
              </a:rPr>
              <a:t> Machine Words</a:t>
            </a:r>
          </a:p>
        </p:txBody>
      </p:sp>
      <p:sp>
        <p:nvSpPr>
          <p:cNvPr id="9" name="Left Brace 8"/>
          <p:cNvSpPr/>
          <p:nvPr/>
        </p:nvSpPr>
        <p:spPr>
          <a:xfrm rot="16200000" flipV="1">
            <a:off x="5927230" y="2428798"/>
            <a:ext cx="337543" cy="3759199"/>
          </a:xfrm>
          <a:prstGeom prst="leftBrace">
            <a:avLst/>
          </a:prstGeom>
          <a:ln w="25400">
            <a:solidFill>
              <a:schemeClr val="accent3"/>
            </a:soli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10" name="TextBox 9"/>
          <p:cNvSpPr txBox="1"/>
          <p:nvPr/>
        </p:nvSpPr>
        <p:spPr>
          <a:xfrm>
            <a:off x="609597" y="4749225"/>
            <a:ext cx="10972800" cy="748988"/>
          </a:xfrm>
          <a:prstGeom prst="rect">
            <a:avLst/>
          </a:prstGeom>
          <a:noFill/>
        </p:spPr>
        <p:txBody>
          <a:bodyPr wrap="square" rtlCol="0">
            <a:spAutoFit/>
          </a:bodyPr>
          <a:lstStyle/>
          <a:p>
            <a:pPr algn="ctr"/>
            <a:r>
              <a:rPr lang="en-US" sz="4267" dirty="0">
                <a:latin typeface="Calibri" pitchFamily="34" charset="0"/>
                <a:cs typeface="Calibri" pitchFamily="34" charset="0"/>
              </a:rPr>
              <a:t>Maximum of 10 </a:t>
            </a:r>
            <a:r>
              <a:rPr lang="en-US" sz="4267" dirty="0" err="1">
                <a:latin typeface="Calibri" pitchFamily="34" charset="0"/>
                <a:cs typeface="Calibri" pitchFamily="34" charset="0"/>
              </a:rPr>
              <a:t>trits</a:t>
            </a:r>
            <a:r>
              <a:rPr lang="en-US" sz="4267" dirty="0">
                <a:latin typeface="Calibri" pitchFamily="34" charset="0"/>
                <a:cs typeface="Calibri" pitchFamily="34" charset="0"/>
              </a:rPr>
              <a:t> </a:t>
            </a:r>
          </a:p>
        </p:txBody>
      </p:sp>
    </p:spTree>
    <p:extLst>
      <p:ext uri="{BB962C8B-B14F-4D97-AF65-F5344CB8AC3E}">
        <p14:creationId xmlns:p14="http://schemas.microsoft.com/office/powerpoint/2010/main" val="2225276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pic>
        <p:nvPicPr>
          <p:cNvPr id="4" name="Picture 3"/>
          <p:cNvPicPr>
            <a:picLocks noChangeAspect="1"/>
          </p:cNvPicPr>
          <p:nvPr/>
        </p:nvPicPr>
        <p:blipFill>
          <a:blip r:embed="rId3"/>
          <a:stretch>
            <a:fillRect/>
          </a:stretch>
        </p:blipFill>
        <p:spPr>
          <a:xfrm>
            <a:off x="3237883" y="1320474"/>
            <a:ext cx="5722517" cy="3984568"/>
          </a:xfrm>
          <a:prstGeom prst="rect">
            <a:avLst/>
          </a:prstGeom>
        </p:spPr>
      </p:pic>
      <p:sp>
        <p:nvSpPr>
          <p:cNvPr id="11" name="Rectangle 10"/>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https://en.wikipedia.org/wiki/Setun</a:t>
            </a:r>
          </a:p>
        </p:txBody>
      </p:sp>
    </p:spTree>
    <p:extLst>
      <p:ext uri="{BB962C8B-B14F-4D97-AF65-F5344CB8AC3E}">
        <p14:creationId xmlns:p14="http://schemas.microsoft.com/office/powerpoint/2010/main" val="3163644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sp>
        <p:nvSpPr>
          <p:cNvPr id="7" name="TextBox 6"/>
          <p:cNvSpPr txBox="1"/>
          <p:nvPr/>
        </p:nvSpPr>
        <p:spPr>
          <a:xfrm>
            <a:off x="609600" y="1219201"/>
            <a:ext cx="10972800" cy="995209"/>
          </a:xfrm>
          <a:prstGeom prst="rect">
            <a:avLst/>
          </a:prstGeom>
          <a:noFill/>
        </p:spPr>
        <p:txBody>
          <a:bodyPr wrap="square" rtlCol="0">
            <a:spAutoFit/>
          </a:bodyPr>
          <a:lstStyle/>
          <a:p>
            <a:pPr algn="ctr"/>
            <a:r>
              <a:rPr lang="en-US" sz="5867" dirty="0">
                <a:latin typeface="Calibri" pitchFamily="34" charset="0"/>
                <a:cs typeface="Calibri" pitchFamily="34" charset="0"/>
              </a:rPr>
              <a:t>Registers</a:t>
            </a:r>
          </a:p>
        </p:txBody>
      </p:sp>
      <p:graphicFrame>
        <p:nvGraphicFramePr>
          <p:cNvPr id="3" name="Table 2"/>
          <p:cNvGraphicFramePr>
            <a:graphicFrameLocks noGrp="1"/>
          </p:cNvGraphicFramePr>
          <p:nvPr>
            <p:extLst/>
          </p:nvPr>
        </p:nvGraphicFramePr>
        <p:xfrm>
          <a:off x="2032000" y="3200400"/>
          <a:ext cx="8128000" cy="15240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5920">
                <a:tc>
                  <a:txBody>
                    <a:bodyPr/>
                    <a:lstStyle/>
                    <a:p>
                      <a:pPr algn="ctr"/>
                      <a:r>
                        <a:rPr lang="en-US" sz="1900" dirty="0">
                          <a:latin typeface="Calibri" pitchFamily="34" charset="0"/>
                          <a:cs typeface="Calibri" pitchFamily="34" charset="0"/>
                        </a:rPr>
                        <a:t>Name</a:t>
                      </a:r>
                    </a:p>
                  </a:txBody>
                  <a:tcPr marL="121920" marR="121920"/>
                </a:tc>
                <a:tc>
                  <a:txBody>
                    <a:bodyPr/>
                    <a:lstStyle/>
                    <a:p>
                      <a:pPr algn="ctr"/>
                      <a:r>
                        <a:rPr lang="en-US" sz="1900" dirty="0">
                          <a:latin typeface="Calibri" pitchFamily="34" charset="0"/>
                          <a:cs typeface="Calibri" pitchFamily="34" charset="0"/>
                        </a:rPr>
                        <a:t>Description</a:t>
                      </a:r>
                    </a:p>
                  </a:txBody>
                  <a:tcPr marL="121920" marR="121920"/>
                </a:tc>
                <a:extLst>
                  <a:ext uri="{0D108BD9-81ED-4DB2-BD59-A6C34878D82A}">
                    <a16:rowId xmlns:a16="http://schemas.microsoft.com/office/drawing/2014/main" val="10000"/>
                  </a:ext>
                </a:extLst>
              </a:tr>
              <a:tr h="375920">
                <a:tc>
                  <a:txBody>
                    <a:bodyPr/>
                    <a:lstStyle/>
                    <a:p>
                      <a:pPr algn="ctr"/>
                      <a:r>
                        <a:rPr lang="en-US" sz="1900" dirty="0">
                          <a:latin typeface="Calibri" pitchFamily="34" charset="0"/>
                          <a:cs typeface="Calibri" pitchFamily="34" charset="0"/>
                        </a:rPr>
                        <a:t>C</a:t>
                      </a:r>
                    </a:p>
                  </a:txBody>
                  <a:tcPr marL="121920" marR="121920"/>
                </a:tc>
                <a:tc>
                  <a:txBody>
                    <a:bodyPr/>
                    <a:lstStyle/>
                    <a:p>
                      <a:r>
                        <a:rPr lang="en-US" sz="1900" dirty="0">
                          <a:latin typeface="Calibri" pitchFamily="34" charset="0"/>
                          <a:cs typeface="Calibri" pitchFamily="34" charset="0"/>
                        </a:rPr>
                        <a:t>Points to next instruction</a:t>
                      </a:r>
                    </a:p>
                  </a:txBody>
                  <a:tcPr marL="121920" marR="121920"/>
                </a:tc>
                <a:extLst>
                  <a:ext uri="{0D108BD9-81ED-4DB2-BD59-A6C34878D82A}">
                    <a16:rowId xmlns:a16="http://schemas.microsoft.com/office/drawing/2014/main" val="10001"/>
                  </a:ext>
                </a:extLst>
              </a:tr>
              <a:tr h="375920">
                <a:tc>
                  <a:txBody>
                    <a:bodyPr/>
                    <a:lstStyle/>
                    <a:p>
                      <a:pPr algn="ctr"/>
                      <a:r>
                        <a:rPr lang="en-US" sz="1900" dirty="0">
                          <a:latin typeface="Calibri" pitchFamily="34" charset="0"/>
                          <a:cs typeface="Calibri" pitchFamily="34" charset="0"/>
                        </a:rPr>
                        <a:t>D</a:t>
                      </a:r>
                    </a:p>
                  </a:txBody>
                  <a:tcPr marL="121920" marR="121920"/>
                </a:tc>
                <a:tc>
                  <a:txBody>
                    <a:bodyPr/>
                    <a:lstStyle/>
                    <a:p>
                      <a:r>
                        <a:rPr lang="en-US" sz="1900" dirty="0">
                          <a:latin typeface="Calibri" pitchFamily="34" charset="0"/>
                          <a:cs typeface="Calibri" pitchFamily="34" charset="0"/>
                        </a:rPr>
                        <a:t>Data</a:t>
                      </a:r>
                      <a:r>
                        <a:rPr lang="en-US" sz="1900" baseline="0" dirty="0">
                          <a:latin typeface="Calibri" pitchFamily="34" charset="0"/>
                          <a:cs typeface="Calibri" pitchFamily="34" charset="0"/>
                        </a:rPr>
                        <a:t> register</a:t>
                      </a:r>
                      <a:endParaRPr lang="en-US" sz="1900" dirty="0">
                        <a:latin typeface="Calibri" pitchFamily="34" charset="0"/>
                        <a:cs typeface="Calibri" pitchFamily="34" charset="0"/>
                      </a:endParaRPr>
                    </a:p>
                  </a:txBody>
                  <a:tcPr marL="121920" marR="121920"/>
                </a:tc>
                <a:extLst>
                  <a:ext uri="{0D108BD9-81ED-4DB2-BD59-A6C34878D82A}">
                    <a16:rowId xmlns:a16="http://schemas.microsoft.com/office/drawing/2014/main" val="10002"/>
                  </a:ext>
                </a:extLst>
              </a:tr>
              <a:tr h="375920">
                <a:tc>
                  <a:txBody>
                    <a:bodyPr/>
                    <a:lstStyle/>
                    <a:p>
                      <a:pPr algn="ctr"/>
                      <a:r>
                        <a:rPr lang="en-US" sz="1900" dirty="0">
                          <a:latin typeface="Calibri" pitchFamily="34" charset="0"/>
                          <a:cs typeface="Calibri" pitchFamily="34" charset="0"/>
                        </a:rPr>
                        <a:t>A</a:t>
                      </a:r>
                    </a:p>
                  </a:txBody>
                  <a:tcPr marL="121920" marR="121920"/>
                </a:tc>
                <a:tc>
                  <a:txBody>
                    <a:bodyPr/>
                    <a:lstStyle/>
                    <a:p>
                      <a:r>
                        <a:rPr lang="en-US" sz="1900" dirty="0">
                          <a:latin typeface="Calibri" pitchFamily="34" charset="0"/>
                          <a:cs typeface="Calibri" pitchFamily="34" charset="0"/>
                        </a:rPr>
                        <a:t>Accumulator</a:t>
                      </a:r>
                    </a:p>
                  </a:txBody>
                  <a:tcPr marL="121920" marR="12192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89853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sp>
        <p:nvSpPr>
          <p:cNvPr id="7" name="TextBox 6"/>
          <p:cNvSpPr txBox="1"/>
          <p:nvPr/>
        </p:nvSpPr>
        <p:spPr>
          <a:xfrm>
            <a:off x="609600" y="950569"/>
            <a:ext cx="10972800" cy="995209"/>
          </a:xfrm>
          <a:prstGeom prst="rect">
            <a:avLst/>
          </a:prstGeom>
          <a:noFill/>
        </p:spPr>
        <p:txBody>
          <a:bodyPr wrap="square" rtlCol="0">
            <a:spAutoFit/>
          </a:bodyPr>
          <a:lstStyle/>
          <a:p>
            <a:pPr algn="ctr"/>
            <a:r>
              <a:rPr lang="en-US" sz="5867" dirty="0">
                <a:latin typeface="Calibri" pitchFamily="34" charset="0"/>
                <a:cs typeface="Calibri" pitchFamily="34" charset="0"/>
              </a:rPr>
              <a:t>Valid Instructions</a:t>
            </a:r>
          </a:p>
        </p:txBody>
      </p:sp>
      <p:graphicFrame>
        <p:nvGraphicFramePr>
          <p:cNvPr id="2" name="Table 1"/>
          <p:cNvGraphicFramePr>
            <a:graphicFrameLocks noGrp="1"/>
          </p:cNvGraphicFramePr>
          <p:nvPr>
            <p:extLst/>
          </p:nvPr>
        </p:nvGraphicFramePr>
        <p:xfrm>
          <a:off x="2032000" y="1964412"/>
          <a:ext cx="8128000" cy="4008120"/>
        </p:xfrm>
        <a:graphic>
          <a:graphicData uri="http://schemas.openxmlformats.org/drawingml/2006/table">
            <a:tbl>
              <a:tblPr firstRow="1" bandRow="1">
                <a:tableStyleId>{5C22544A-7EE6-4342-B048-85BDC9FD1C3A}</a:tableStyleId>
              </a:tblPr>
              <a:tblGrid>
                <a:gridCol w="1117600">
                  <a:extLst>
                    <a:ext uri="{9D8B030D-6E8A-4147-A177-3AD203B41FA5}">
                      <a16:colId xmlns:a16="http://schemas.microsoft.com/office/drawing/2014/main" val="20000"/>
                    </a:ext>
                  </a:extLst>
                </a:gridCol>
                <a:gridCol w="2946400">
                  <a:extLst>
                    <a:ext uri="{9D8B030D-6E8A-4147-A177-3AD203B41FA5}">
                      <a16:colId xmlns:a16="http://schemas.microsoft.com/office/drawing/2014/main" val="20001"/>
                    </a:ext>
                  </a:extLst>
                </a:gridCol>
                <a:gridCol w="32512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tblGrid>
              <a:tr h="370840">
                <a:tc>
                  <a:txBody>
                    <a:bodyPr/>
                    <a:lstStyle/>
                    <a:p>
                      <a:r>
                        <a:rPr lang="en-US" sz="1100" dirty="0">
                          <a:latin typeface="Calibri" pitchFamily="34" charset="0"/>
                          <a:cs typeface="Calibri" pitchFamily="34" charset="0"/>
                        </a:rPr>
                        <a:t>(C+[C])%94</a:t>
                      </a:r>
                    </a:p>
                  </a:txBody>
                  <a:tcPr marL="121920" marR="121920" anchor="ctr"/>
                </a:tc>
                <a:tc>
                  <a:txBody>
                    <a:bodyPr/>
                    <a:lstStyle/>
                    <a:p>
                      <a:r>
                        <a:rPr lang="en-US" sz="1100">
                          <a:latin typeface="Calibri" pitchFamily="34" charset="0"/>
                          <a:cs typeface="Calibri" pitchFamily="34" charset="0"/>
                        </a:rPr>
                        <a:t>Description</a:t>
                      </a:r>
                    </a:p>
                  </a:txBody>
                  <a:tcPr marL="121920" marR="121920" anchor="ctr"/>
                </a:tc>
                <a:tc>
                  <a:txBody>
                    <a:bodyPr/>
                    <a:lstStyle/>
                    <a:p>
                      <a:r>
                        <a:rPr lang="en-US" sz="1100">
                          <a:latin typeface="Calibri" pitchFamily="34" charset="0"/>
                          <a:cs typeface="Calibri" pitchFamily="34" charset="0"/>
                        </a:rPr>
                        <a:t>Pseudocode</a:t>
                      </a:r>
                    </a:p>
                  </a:txBody>
                  <a:tcPr marL="121920" marR="121920" anchor="ctr"/>
                </a:tc>
                <a:tc>
                  <a:txBody>
                    <a:bodyPr/>
                    <a:lstStyle/>
                    <a:p>
                      <a:r>
                        <a:rPr lang="en-US" sz="1100">
                          <a:latin typeface="Calibri" pitchFamily="34" charset="0"/>
                          <a:cs typeface="Calibri" pitchFamily="34" charset="0"/>
                        </a:rPr>
                        <a:t>Op</a:t>
                      </a:r>
                    </a:p>
                  </a:txBody>
                  <a:tcPr marL="121920" marR="121920" anchor="ctr"/>
                </a:tc>
                <a:extLst>
                  <a:ext uri="{0D108BD9-81ED-4DB2-BD59-A6C34878D82A}">
                    <a16:rowId xmlns:a16="http://schemas.microsoft.com/office/drawing/2014/main" val="10000"/>
                  </a:ext>
                </a:extLst>
              </a:tr>
              <a:tr h="594360">
                <a:tc>
                  <a:txBody>
                    <a:bodyPr/>
                    <a:lstStyle/>
                    <a:p>
                      <a:r>
                        <a:rPr lang="en-US" sz="1100">
                          <a:latin typeface="Calibri" pitchFamily="34" charset="0"/>
                          <a:cs typeface="Calibri" pitchFamily="34" charset="0"/>
                        </a:rPr>
                        <a:t>4</a:t>
                      </a:r>
                    </a:p>
                  </a:txBody>
                  <a:tcPr marL="121920" marR="121920" anchor="ctr"/>
                </a:tc>
                <a:tc>
                  <a:txBody>
                    <a:bodyPr/>
                    <a:lstStyle/>
                    <a:p>
                      <a:r>
                        <a:rPr lang="en-US" sz="1100" dirty="0">
                          <a:latin typeface="Calibri" pitchFamily="34" charset="0"/>
                          <a:cs typeface="Calibri" pitchFamily="34" charset="0"/>
                        </a:rPr>
                        <a:t>Set code pointer to the value pointed to by the current data pointer.</a:t>
                      </a:r>
                    </a:p>
                  </a:txBody>
                  <a:tcPr marL="121920" marR="121920" anchor="ctr"/>
                </a:tc>
                <a:tc>
                  <a:txBody>
                    <a:bodyPr/>
                    <a:lstStyle/>
                    <a:p>
                      <a:r>
                        <a:rPr lang="en-US" sz="1100">
                          <a:latin typeface="Calibri" pitchFamily="34" charset="0"/>
                          <a:cs typeface="Calibri" pitchFamily="34" charset="0"/>
                        </a:rPr>
                        <a:t>C = [D]</a:t>
                      </a:r>
                    </a:p>
                  </a:txBody>
                  <a:tcPr marL="121920" marR="121920" anchor="ctr"/>
                </a:tc>
                <a:tc>
                  <a:txBody>
                    <a:bodyPr/>
                    <a:lstStyle/>
                    <a:p>
                      <a:r>
                        <a:rPr lang="en-US" sz="1100" b="1">
                          <a:latin typeface="Calibri" pitchFamily="34" charset="0"/>
                          <a:cs typeface="Calibri" pitchFamily="34" charset="0"/>
                        </a:rPr>
                        <a:t>i</a:t>
                      </a:r>
                      <a:endParaRPr lang="en-US" sz="1100">
                        <a:latin typeface="Calibri" pitchFamily="34" charset="0"/>
                        <a:cs typeface="Calibri" pitchFamily="34" charset="0"/>
                      </a:endParaRPr>
                    </a:p>
                  </a:txBody>
                  <a:tcPr marL="121920" marR="121920" anchor="ctr"/>
                </a:tc>
                <a:extLst>
                  <a:ext uri="{0D108BD9-81ED-4DB2-BD59-A6C34878D82A}">
                    <a16:rowId xmlns:a16="http://schemas.microsoft.com/office/drawing/2014/main" val="10001"/>
                  </a:ext>
                </a:extLst>
              </a:tr>
              <a:tr h="426720">
                <a:tc>
                  <a:txBody>
                    <a:bodyPr/>
                    <a:lstStyle/>
                    <a:p>
                      <a:r>
                        <a:rPr lang="en-US" sz="1100">
                          <a:latin typeface="Calibri" pitchFamily="34" charset="0"/>
                          <a:cs typeface="Calibri" pitchFamily="34" charset="0"/>
                        </a:rPr>
                        <a:t>5</a:t>
                      </a:r>
                    </a:p>
                  </a:txBody>
                  <a:tcPr marL="121920" marR="121920" anchor="ctr"/>
                </a:tc>
                <a:tc>
                  <a:txBody>
                    <a:bodyPr/>
                    <a:lstStyle/>
                    <a:p>
                      <a:r>
                        <a:rPr lang="en-US" sz="1100">
                          <a:latin typeface="Calibri" pitchFamily="34" charset="0"/>
                          <a:cs typeface="Calibri" pitchFamily="34" charset="0"/>
                        </a:rPr>
                        <a:t>Output the character in A, modulo 256, to standard output.</a:t>
                      </a:r>
                    </a:p>
                  </a:txBody>
                  <a:tcPr marL="121920" marR="121920" anchor="ctr"/>
                </a:tc>
                <a:tc>
                  <a:txBody>
                    <a:bodyPr/>
                    <a:lstStyle/>
                    <a:p>
                      <a:r>
                        <a:rPr lang="en-US" sz="1100">
                          <a:latin typeface="Calibri" pitchFamily="34" charset="0"/>
                          <a:cs typeface="Calibri" pitchFamily="34" charset="0"/>
                        </a:rPr>
                        <a:t>PRINT(A%256)</a:t>
                      </a:r>
                    </a:p>
                  </a:txBody>
                  <a:tcPr marL="121920" marR="121920" anchor="ctr"/>
                </a:tc>
                <a:tc>
                  <a:txBody>
                    <a:bodyPr/>
                    <a:lstStyle/>
                    <a:p>
                      <a:r>
                        <a:rPr lang="en-US" sz="1100" b="1">
                          <a:latin typeface="Calibri" pitchFamily="34" charset="0"/>
                          <a:cs typeface="Calibri" pitchFamily="34" charset="0"/>
                        </a:rPr>
                        <a:t>&lt;</a:t>
                      </a:r>
                      <a:endParaRPr lang="en-US" sz="1100">
                        <a:latin typeface="Calibri" pitchFamily="34" charset="0"/>
                        <a:cs typeface="Calibri" pitchFamily="34" charset="0"/>
                      </a:endParaRPr>
                    </a:p>
                  </a:txBody>
                  <a:tcPr marL="121920" marR="121920" anchor="ctr"/>
                </a:tc>
                <a:extLst>
                  <a:ext uri="{0D108BD9-81ED-4DB2-BD59-A6C34878D82A}">
                    <a16:rowId xmlns:a16="http://schemas.microsoft.com/office/drawing/2014/main" val="10002"/>
                  </a:ext>
                </a:extLst>
              </a:tr>
              <a:tr h="426720">
                <a:tc>
                  <a:txBody>
                    <a:bodyPr/>
                    <a:lstStyle/>
                    <a:p>
                      <a:r>
                        <a:rPr lang="en-US" sz="1100">
                          <a:latin typeface="Calibri" pitchFamily="34" charset="0"/>
                          <a:cs typeface="Calibri" pitchFamily="34" charset="0"/>
                        </a:rPr>
                        <a:t>23</a:t>
                      </a:r>
                    </a:p>
                  </a:txBody>
                  <a:tcPr marL="121920" marR="121920" anchor="ctr"/>
                </a:tc>
                <a:tc>
                  <a:txBody>
                    <a:bodyPr/>
                    <a:lstStyle/>
                    <a:p>
                      <a:r>
                        <a:rPr lang="en-US" sz="1100">
                          <a:latin typeface="Calibri" pitchFamily="34" charset="0"/>
                          <a:cs typeface="Calibri" pitchFamily="34" charset="0"/>
                        </a:rPr>
                        <a:t>Input a character from standard input and store it in A.</a:t>
                      </a:r>
                    </a:p>
                  </a:txBody>
                  <a:tcPr marL="121920" marR="121920" anchor="ctr"/>
                </a:tc>
                <a:tc>
                  <a:txBody>
                    <a:bodyPr/>
                    <a:lstStyle/>
                    <a:p>
                      <a:r>
                        <a:rPr lang="en-US" sz="1100">
                          <a:latin typeface="Calibri" pitchFamily="34" charset="0"/>
                          <a:cs typeface="Calibri" pitchFamily="34" charset="0"/>
                        </a:rPr>
                        <a:t>A = INPUT</a:t>
                      </a:r>
                    </a:p>
                  </a:txBody>
                  <a:tcPr marL="121920" marR="121920" anchor="ctr"/>
                </a:tc>
                <a:tc>
                  <a:txBody>
                    <a:bodyPr/>
                    <a:lstStyle/>
                    <a:p>
                      <a:r>
                        <a:rPr lang="en-US" sz="1100" b="1">
                          <a:latin typeface="Calibri" pitchFamily="34" charset="0"/>
                          <a:cs typeface="Calibri" pitchFamily="34" charset="0"/>
                        </a:rPr>
                        <a:t>/</a:t>
                      </a:r>
                      <a:endParaRPr lang="en-US" sz="1100">
                        <a:latin typeface="Calibri" pitchFamily="34" charset="0"/>
                        <a:cs typeface="Calibri" pitchFamily="34" charset="0"/>
                      </a:endParaRPr>
                    </a:p>
                  </a:txBody>
                  <a:tcPr marL="121920" marR="121920" anchor="ctr"/>
                </a:tc>
                <a:extLst>
                  <a:ext uri="{0D108BD9-81ED-4DB2-BD59-A6C34878D82A}">
                    <a16:rowId xmlns:a16="http://schemas.microsoft.com/office/drawing/2014/main" val="10003"/>
                  </a:ext>
                </a:extLst>
              </a:tr>
              <a:tr h="370840">
                <a:tc>
                  <a:txBody>
                    <a:bodyPr/>
                    <a:lstStyle/>
                    <a:p>
                      <a:r>
                        <a:rPr lang="en-US" sz="1100">
                          <a:latin typeface="Calibri" pitchFamily="34" charset="0"/>
                          <a:cs typeface="Calibri" pitchFamily="34" charset="0"/>
                        </a:rPr>
                        <a:t>39</a:t>
                      </a:r>
                    </a:p>
                  </a:txBody>
                  <a:tcPr marL="121920" marR="121920" anchor="ctr"/>
                </a:tc>
                <a:tc>
                  <a:txBody>
                    <a:bodyPr/>
                    <a:lstStyle/>
                    <a:p>
                      <a:r>
                        <a:rPr lang="en-US" sz="1100">
                          <a:latin typeface="Calibri" pitchFamily="34" charset="0"/>
                          <a:cs typeface="Calibri" pitchFamily="34" charset="0"/>
                        </a:rPr>
                        <a:t>Tritwise rotate right.</a:t>
                      </a:r>
                    </a:p>
                  </a:txBody>
                  <a:tcPr marL="121920" marR="121920" anchor="ctr"/>
                </a:tc>
                <a:tc>
                  <a:txBody>
                    <a:bodyPr/>
                    <a:lstStyle/>
                    <a:p>
                      <a:r>
                        <a:rPr lang="en-US" sz="1100">
                          <a:latin typeface="Calibri" pitchFamily="34" charset="0"/>
                          <a:cs typeface="Calibri" pitchFamily="34" charset="0"/>
                        </a:rPr>
                        <a:t>A = [D] = ROTATE_RIGHT([D])</a:t>
                      </a:r>
                    </a:p>
                  </a:txBody>
                  <a:tcPr marL="121920" marR="121920" anchor="ctr"/>
                </a:tc>
                <a:tc>
                  <a:txBody>
                    <a:bodyPr/>
                    <a:lstStyle/>
                    <a:p>
                      <a:r>
                        <a:rPr lang="en-US" sz="1100" b="1">
                          <a:latin typeface="Calibri" pitchFamily="34" charset="0"/>
                          <a:cs typeface="Calibri" pitchFamily="34" charset="0"/>
                        </a:rPr>
                        <a:t>*</a:t>
                      </a:r>
                      <a:endParaRPr lang="en-US" sz="1100">
                        <a:latin typeface="Calibri" pitchFamily="34" charset="0"/>
                        <a:cs typeface="Calibri" pitchFamily="34" charset="0"/>
                      </a:endParaRPr>
                    </a:p>
                  </a:txBody>
                  <a:tcPr marL="121920" marR="121920" anchor="ctr"/>
                </a:tc>
                <a:extLst>
                  <a:ext uri="{0D108BD9-81ED-4DB2-BD59-A6C34878D82A}">
                    <a16:rowId xmlns:a16="http://schemas.microsoft.com/office/drawing/2014/main" val="10004"/>
                  </a:ext>
                </a:extLst>
              </a:tr>
              <a:tr h="594360">
                <a:tc>
                  <a:txBody>
                    <a:bodyPr/>
                    <a:lstStyle/>
                    <a:p>
                      <a:r>
                        <a:rPr lang="en-US" sz="1100">
                          <a:latin typeface="Calibri" pitchFamily="34" charset="0"/>
                          <a:cs typeface="Calibri" pitchFamily="34" charset="0"/>
                        </a:rPr>
                        <a:t>40</a:t>
                      </a:r>
                    </a:p>
                  </a:txBody>
                  <a:tcPr marL="121920" marR="121920" anchor="ctr"/>
                </a:tc>
                <a:tc>
                  <a:txBody>
                    <a:bodyPr/>
                    <a:lstStyle/>
                    <a:p>
                      <a:r>
                        <a:rPr lang="en-US" sz="1100">
                          <a:latin typeface="Calibri" pitchFamily="34" charset="0"/>
                          <a:cs typeface="Calibri" pitchFamily="34" charset="0"/>
                        </a:rPr>
                        <a:t>Set data pointer to the value pointed to by the current data pointer.</a:t>
                      </a:r>
                    </a:p>
                  </a:txBody>
                  <a:tcPr marL="121920" marR="121920" anchor="ctr"/>
                </a:tc>
                <a:tc>
                  <a:txBody>
                    <a:bodyPr/>
                    <a:lstStyle/>
                    <a:p>
                      <a:r>
                        <a:rPr lang="en-US" sz="1100">
                          <a:latin typeface="Calibri" pitchFamily="34" charset="0"/>
                          <a:cs typeface="Calibri" pitchFamily="34" charset="0"/>
                        </a:rPr>
                        <a:t>D = [D]</a:t>
                      </a:r>
                    </a:p>
                  </a:txBody>
                  <a:tcPr marL="121920" marR="121920" anchor="ctr"/>
                </a:tc>
                <a:tc>
                  <a:txBody>
                    <a:bodyPr/>
                    <a:lstStyle/>
                    <a:p>
                      <a:r>
                        <a:rPr lang="en-US" sz="1100" b="1">
                          <a:latin typeface="Calibri" pitchFamily="34" charset="0"/>
                          <a:cs typeface="Calibri" pitchFamily="34" charset="0"/>
                        </a:rPr>
                        <a:t>j</a:t>
                      </a:r>
                      <a:endParaRPr lang="en-US" sz="1100">
                        <a:latin typeface="Calibri" pitchFamily="34" charset="0"/>
                        <a:cs typeface="Calibri" pitchFamily="34" charset="0"/>
                      </a:endParaRPr>
                    </a:p>
                  </a:txBody>
                  <a:tcPr marL="121920" marR="121920" anchor="ctr"/>
                </a:tc>
                <a:extLst>
                  <a:ext uri="{0D108BD9-81ED-4DB2-BD59-A6C34878D82A}">
                    <a16:rowId xmlns:a16="http://schemas.microsoft.com/office/drawing/2014/main" val="10005"/>
                  </a:ext>
                </a:extLst>
              </a:tr>
              <a:tr h="426720">
                <a:tc>
                  <a:txBody>
                    <a:bodyPr/>
                    <a:lstStyle/>
                    <a:p>
                      <a:r>
                        <a:rPr lang="en-US" sz="1100">
                          <a:latin typeface="Calibri" pitchFamily="34" charset="0"/>
                          <a:cs typeface="Calibri" pitchFamily="34" charset="0"/>
                        </a:rPr>
                        <a:t>62</a:t>
                      </a:r>
                    </a:p>
                  </a:txBody>
                  <a:tcPr marL="121920" marR="121920" anchor="ctr"/>
                </a:tc>
                <a:tc>
                  <a:txBody>
                    <a:bodyPr/>
                    <a:lstStyle/>
                    <a:p>
                      <a:r>
                        <a:rPr lang="en-US" sz="1100">
                          <a:latin typeface="Calibri" pitchFamily="34" charset="0"/>
                          <a:cs typeface="Calibri" pitchFamily="34" charset="0"/>
                        </a:rPr>
                        <a:t>Tritwise "crazy" operation (see table below).</a:t>
                      </a:r>
                    </a:p>
                  </a:txBody>
                  <a:tcPr marL="121920" marR="121920" anchor="ctr"/>
                </a:tc>
                <a:tc>
                  <a:txBody>
                    <a:bodyPr/>
                    <a:lstStyle/>
                    <a:p>
                      <a:r>
                        <a:rPr lang="en-US" sz="1100">
                          <a:latin typeface="Calibri" pitchFamily="34" charset="0"/>
                          <a:cs typeface="Calibri" pitchFamily="34" charset="0"/>
                        </a:rPr>
                        <a:t>A = [D] = CRAZY_OP(A, [D])</a:t>
                      </a:r>
                    </a:p>
                  </a:txBody>
                  <a:tcPr marL="121920" marR="121920" anchor="ctr"/>
                </a:tc>
                <a:tc>
                  <a:txBody>
                    <a:bodyPr/>
                    <a:lstStyle/>
                    <a:p>
                      <a:r>
                        <a:rPr lang="en-US" sz="1100" b="1">
                          <a:latin typeface="Calibri" pitchFamily="34" charset="0"/>
                          <a:cs typeface="Calibri" pitchFamily="34" charset="0"/>
                        </a:rPr>
                        <a:t>p</a:t>
                      </a:r>
                      <a:endParaRPr lang="en-US" sz="1100">
                        <a:latin typeface="Calibri" pitchFamily="34" charset="0"/>
                        <a:cs typeface="Calibri" pitchFamily="34" charset="0"/>
                      </a:endParaRPr>
                    </a:p>
                  </a:txBody>
                  <a:tcPr marL="121920" marR="121920" anchor="ctr"/>
                </a:tc>
                <a:extLst>
                  <a:ext uri="{0D108BD9-81ED-4DB2-BD59-A6C34878D82A}">
                    <a16:rowId xmlns:a16="http://schemas.microsoft.com/office/drawing/2014/main" val="10006"/>
                  </a:ext>
                </a:extLst>
              </a:tr>
              <a:tr h="370840">
                <a:tc>
                  <a:txBody>
                    <a:bodyPr/>
                    <a:lstStyle/>
                    <a:p>
                      <a:r>
                        <a:rPr lang="en-US" sz="1100">
                          <a:latin typeface="Calibri" pitchFamily="34" charset="0"/>
                          <a:cs typeface="Calibri" pitchFamily="34" charset="0"/>
                        </a:rPr>
                        <a:t>68</a:t>
                      </a:r>
                    </a:p>
                  </a:txBody>
                  <a:tcPr marL="121920" marR="121920" anchor="ctr"/>
                </a:tc>
                <a:tc>
                  <a:txBody>
                    <a:bodyPr/>
                    <a:lstStyle/>
                    <a:p>
                      <a:r>
                        <a:rPr lang="en-US" sz="1100">
                          <a:latin typeface="Calibri" pitchFamily="34" charset="0"/>
                          <a:cs typeface="Calibri" pitchFamily="34" charset="0"/>
                        </a:rPr>
                        <a:t>No operation.</a:t>
                      </a:r>
                    </a:p>
                  </a:txBody>
                  <a:tcPr marL="121920" marR="121920" anchor="ctr"/>
                </a:tc>
                <a:tc>
                  <a:txBody>
                    <a:bodyPr/>
                    <a:lstStyle/>
                    <a:p>
                      <a:r>
                        <a:rPr lang="en-US" sz="1100">
                          <a:latin typeface="Calibri" pitchFamily="34" charset="0"/>
                          <a:cs typeface="Calibri" pitchFamily="34" charset="0"/>
                        </a:rPr>
                        <a:t>NOP</a:t>
                      </a:r>
                    </a:p>
                  </a:txBody>
                  <a:tcPr marL="121920" marR="121920" anchor="ctr"/>
                </a:tc>
                <a:tc>
                  <a:txBody>
                    <a:bodyPr/>
                    <a:lstStyle/>
                    <a:p>
                      <a:r>
                        <a:rPr lang="en-US" sz="1100" b="1">
                          <a:latin typeface="Calibri" pitchFamily="34" charset="0"/>
                          <a:cs typeface="Calibri" pitchFamily="34" charset="0"/>
                        </a:rPr>
                        <a:t>o</a:t>
                      </a:r>
                      <a:endParaRPr lang="en-US" sz="1100">
                        <a:latin typeface="Calibri" pitchFamily="34" charset="0"/>
                        <a:cs typeface="Calibri" pitchFamily="34" charset="0"/>
                      </a:endParaRPr>
                    </a:p>
                  </a:txBody>
                  <a:tcPr marL="121920" marR="121920" anchor="ctr"/>
                </a:tc>
                <a:extLst>
                  <a:ext uri="{0D108BD9-81ED-4DB2-BD59-A6C34878D82A}">
                    <a16:rowId xmlns:a16="http://schemas.microsoft.com/office/drawing/2014/main" val="10007"/>
                  </a:ext>
                </a:extLst>
              </a:tr>
              <a:tr h="426720">
                <a:tc>
                  <a:txBody>
                    <a:bodyPr/>
                    <a:lstStyle/>
                    <a:p>
                      <a:r>
                        <a:rPr lang="en-US" sz="1100">
                          <a:latin typeface="Calibri" pitchFamily="34" charset="0"/>
                          <a:cs typeface="Calibri" pitchFamily="34" charset="0"/>
                        </a:rPr>
                        <a:t>81</a:t>
                      </a:r>
                    </a:p>
                  </a:txBody>
                  <a:tcPr marL="121920" marR="121920" anchor="ctr"/>
                </a:tc>
                <a:tc>
                  <a:txBody>
                    <a:bodyPr/>
                    <a:lstStyle/>
                    <a:p>
                      <a:r>
                        <a:rPr lang="en-US" sz="1100">
                          <a:latin typeface="Calibri" pitchFamily="34" charset="0"/>
                          <a:cs typeface="Calibri" pitchFamily="34" charset="0"/>
                        </a:rPr>
                        <a:t>Stop execution of the current program.</a:t>
                      </a:r>
                    </a:p>
                  </a:txBody>
                  <a:tcPr marL="121920" marR="121920" anchor="ctr"/>
                </a:tc>
                <a:tc>
                  <a:txBody>
                    <a:bodyPr/>
                    <a:lstStyle/>
                    <a:p>
                      <a:r>
                        <a:rPr lang="en-US" sz="1100">
                          <a:latin typeface="Calibri" pitchFamily="34" charset="0"/>
                          <a:cs typeface="Calibri" pitchFamily="34" charset="0"/>
                        </a:rPr>
                        <a:t>STOP</a:t>
                      </a:r>
                    </a:p>
                  </a:txBody>
                  <a:tcPr marL="121920" marR="121920" anchor="ctr"/>
                </a:tc>
                <a:tc>
                  <a:txBody>
                    <a:bodyPr/>
                    <a:lstStyle/>
                    <a:p>
                      <a:r>
                        <a:rPr lang="en-US" sz="1100" b="1" dirty="0">
                          <a:latin typeface="Calibri" pitchFamily="34" charset="0"/>
                          <a:cs typeface="Calibri" pitchFamily="34" charset="0"/>
                        </a:rPr>
                        <a:t>v</a:t>
                      </a:r>
                      <a:endParaRPr lang="en-US" sz="1100" dirty="0">
                        <a:latin typeface="Calibri" pitchFamily="34" charset="0"/>
                        <a:cs typeface="Calibri" pitchFamily="34" charset="0"/>
                      </a:endParaRPr>
                    </a:p>
                  </a:txBody>
                  <a:tcPr marL="121920" marR="12192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485486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sp>
        <p:nvSpPr>
          <p:cNvPr id="7" name="TextBox 6"/>
          <p:cNvSpPr txBox="1"/>
          <p:nvPr/>
        </p:nvSpPr>
        <p:spPr>
          <a:xfrm>
            <a:off x="609600" y="2916576"/>
            <a:ext cx="10972800" cy="995209"/>
          </a:xfrm>
          <a:prstGeom prst="rect">
            <a:avLst/>
          </a:prstGeom>
          <a:noFill/>
        </p:spPr>
        <p:txBody>
          <a:bodyPr wrap="square" rtlCol="0">
            <a:spAutoFit/>
          </a:bodyPr>
          <a:lstStyle/>
          <a:p>
            <a:pPr algn="ctr"/>
            <a:r>
              <a:rPr lang="en-US" sz="5867" dirty="0">
                <a:latin typeface="Calibri" pitchFamily="34" charset="0"/>
                <a:cs typeface="Calibri" pitchFamily="34" charset="0"/>
              </a:rPr>
              <a:t>Finally…encryption and modulo</a:t>
            </a:r>
          </a:p>
        </p:txBody>
      </p:sp>
    </p:spTree>
    <p:extLst>
      <p:ext uri="{BB962C8B-B14F-4D97-AF65-F5344CB8AC3E}">
        <p14:creationId xmlns:p14="http://schemas.microsoft.com/office/powerpoint/2010/main" val="393442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sp>
        <p:nvSpPr>
          <p:cNvPr id="5" name="TextBox 4"/>
          <p:cNvSpPr txBox="1"/>
          <p:nvPr/>
        </p:nvSpPr>
        <p:spPr>
          <a:xfrm>
            <a:off x="812803" y="2547877"/>
            <a:ext cx="10566399" cy="2718949"/>
          </a:xfrm>
          <a:prstGeom prst="rect">
            <a:avLst/>
          </a:prstGeom>
          <a:noFill/>
        </p:spPr>
        <p:txBody>
          <a:bodyPr wrap="square" rtlCol="0">
            <a:spAutoFit/>
          </a:bodyPr>
          <a:lstStyle/>
          <a:p>
            <a:r>
              <a:rPr lang="en-US" sz="4267" dirty="0">
                <a:latin typeface="Consolas" pitchFamily="49" charset="0"/>
                <a:cs typeface="Consolas" pitchFamily="49" charset="0"/>
              </a:rPr>
              <a:t>(=&lt;`$9]7&lt;5YXz7wT.3,+O/</a:t>
            </a:r>
            <a:r>
              <a:rPr lang="en-US" sz="4267" dirty="0" err="1">
                <a:latin typeface="Consolas" pitchFamily="49" charset="0"/>
                <a:cs typeface="Consolas" pitchFamily="49" charset="0"/>
              </a:rPr>
              <a:t>o'K</a:t>
            </a:r>
            <a:r>
              <a:rPr lang="en-US" sz="4267" dirty="0">
                <a:latin typeface="Consolas" pitchFamily="49" charset="0"/>
                <a:cs typeface="Consolas" pitchFamily="49" charset="0"/>
              </a:rPr>
              <a:t>%$H"'~D|#</a:t>
            </a:r>
            <a:r>
              <a:rPr lang="en-US" sz="4267" dirty="0" err="1">
                <a:latin typeface="Consolas" pitchFamily="49" charset="0"/>
                <a:cs typeface="Consolas" pitchFamily="49" charset="0"/>
              </a:rPr>
              <a:t>z@b</a:t>
            </a:r>
            <a:r>
              <a:rPr lang="en-US" sz="4267" dirty="0">
                <a:latin typeface="Consolas" pitchFamily="49" charset="0"/>
                <a:cs typeface="Consolas" pitchFamily="49" charset="0"/>
              </a:rPr>
              <a:t>=`{^Lx8%$</a:t>
            </a:r>
            <a:r>
              <a:rPr lang="en-US" sz="4267" dirty="0" err="1">
                <a:latin typeface="Consolas" pitchFamily="49" charset="0"/>
                <a:cs typeface="Consolas" pitchFamily="49" charset="0"/>
              </a:rPr>
              <a:t>Xmrkpohm-kNi;gsedcba</a:t>
            </a:r>
            <a:r>
              <a:rPr lang="en-US" sz="4267" dirty="0">
                <a:latin typeface="Consolas" pitchFamily="49" charset="0"/>
                <a:cs typeface="Consolas" pitchFamily="49" charset="0"/>
              </a:rPr>
              <a:t>`_^]\[ZYXWVUTSRQPONMLKJIHGFEDCBA@?&gt;=&lt;;:9876543s+O&lt;</a:t>
            </a:r>
            <a:r>
              <a:rPr lang="en-US" sz="4267" dirty="0" err="1">
                <a:latin typeface="Consolas" pitchFamily="49" charset="0"/>
                <a:cs typeface="Consolas" pitchFamily="49" charset="0"/>
              </a:rPr>
              <a:t>oLm</a:t>
            </a:r>
            <a:endParaRPr lang="en-US" sz="4267" dirty="0">
              <a:latin typeface="Consolas" pitchFamily="49" charset="0"/>
              <a:cs typeface="Consolas" pitchFamily="49" charset="0"/>
            </a:endParaRPr>
          </a:p>
        </p:txBody>
      </p:sp>
      <p:sp>
        <p:nvSpPr>
          <p:cNvPr id="6" name="Rectangle 5"/>
          <p:cNvSpPr/>
          <p:nvPr/>
        </p:nvSpPr>
        <p:spPr>
          <a:xfrm>
            <a:off x="2133600" y="1219202"/>
            <a:ext cx="7924800" cy="830997"/>
          </a:xfrm>
          <a:prstGeom prst="rect">
            <a:avLst/>
          </a:prstGeom>
        </p:spPr>
        <p:txBody>
          <a:bodyPr wrap="square">
            <a:spAutoFit/>
          </a:bodyPr>
          <a:lstStyle/>
          <a:p>
            <a:pPr algn="ctr"/>
            <a:r>
              <a:rPr lang="en-US" sz="4800" dirty="0">
                <a:latin typeface="Calibri" pitchFamily="34" charset="0"/>
                <a:cs typeface="Calibri" pitchFamily="34" charset="0"/>
              </a:rPr>
              <a:t>Hello World</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http://acooke.org/hello-world.mb</a:t>
            </a:r>
          </a:p>
        </p:txBody>
      </p:sp>
    </p:spTree>
    <p:extLst>
      <p:ext uri="{BB962C8B-B14F-4D97-AF65-F5344CB8AC3E}">
        <p14:creationId xmlns:p14="http://schemas.microsoft.com/office/powerpoint/2010/main" val="3494909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LOLCODE</a:t>
            </a:r>
          </a:p>
        </p:txBody>
      </p:sp>
      <p:pic>
        <p:nvPicPr>
          <p:cNvPr id="6" name="Picture 2" descr="http://www.blogonauts.com/eats-the-world/wp-content/uploads/2007/10/Schrodinger-Lolca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945" y="1102745"/>
            <a:ext cx="4898112" cy="48981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http://www.blogonauts.com/eats-the-world/wp-content/uploads/2007/10/Schrodinger-Lolcat.jpg</a:t>
            </a:r>
          </a:p>
        </p:txBody>
      </p:sp>
    </p:spTree>
    <p:extLst>
      <p:ext uri="{BB962C8B-B14F-4D97-AF65-F5344CB8AC3E}">
        <p14:creationId xmlns:p14="http://schemas.microsoft.com/office/powerpoint/2010/main" val="3575396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LOLCODE</a:t>
            </a:r>
          </a:p>
        </p:txBody>
      </p:sp>
      <p:sp>
        <p:nvSpPr>
          <p:cNvPr id="5" name="TextBox 4"/>
          <p:cNvSpPr txBox="1"/>
          <p:nvPr/>
        </p:nvSpPr>
        <p:spPr>
          <a:xfrm>
            <a:off x="5008880" y="1690061"/>
            <a:ext cx="6370322" cy="3477875"/>
          </a:xfrm>
          <a:prstGeom prst="rect">
            <a:avLst/>
          </a:prstGeom>
          <a:noFill/>
        </p:spPr>
        <p:txBody>
          <a:bodyPr wrap="square" rtlCol="0">
            <a:spAutoFit/>
          </a:bodyPr>
          <a:lstStyle/>
          <a:p>
            <a:pPr algn="ctr"/>
            <a:r>
              <a:rPr lang="en-US" sz="4400" dirty="0">
                <a:latin typeface="Calibri" pitchFamily="34" charset="0"/>
                <a:cs typeface="Calibri" pitchFamily="34" charset="0"/>
              </a:rPr>
              <a:t>“This is a love letter to very clever people who are slightly bored. I had no idea there were so many of us out there.”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http://lolcode.org/</a:t>
            </a:r>
          </a:p>
          <a:p>
            <a:pPr algn="r"/>
            <a:r>
              <a:rPr lang="en-US" sz="1200" dirty="0">
                <a:latin typeface="+mj-lt"/>
                <a:cs typeface="Calibri" pitchFamily="34" charset="0"/>
              </a:rPr>
              <a:t>https://upload.wikimedia.org/wikipedia/commons/0/02/LOLCode_logo.png</a:t>
            </a:r>
          </a:p>
        </p:txBody>
      </p:sp>
      <p:pic>
        <p:nvPicPr>
          <p:cNvPr id="3" name="Picture 2">
            <a:extLst>
              <a:ext uri="{FF2B5EF4-FFF2-40B4-BE49-F238E27FC236}">
                <a16:creationId xmlns:a16="http://schemas.microsoft.com/office/drawing/2014/main" id="{02787717-705B-45CD-B105-92E529DC8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798" y="1746460"/>
            <a:ext cx="3365079" cy="3365079"/>
          </a:xfrm>
          <a:prstGeom prst="rect">
            <a:avLst/>
          </a:prstGeom>
        </p:spPr>
      </p:pic>
    </p:spTree>
    <p:extLst>
      <p:ext uri="{BB962C8B-B14F-4D97-AF65-F5344CB8AC3E}">
        <p14:creationId xmlns:p14="http://schemas.microsoft.com/office/powerpoint/2010/main" val="3605828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333" dirty="0"/>
              <a:t>Demo: LOLCODE</a:t>
            </a:r>
          </a:p>
        </p:txBody>
      </p:sp>
    </p:spTree>
    <p:extLst>
      <p:ext uri="{BB962C8B-B14F-4D97-AF65-F5344CB8AC3E}">
        <p14:creationId xmlns:p14="http://schemas.microsoft.com/office/powerpoint/2010/main" val="277264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WARNING!</a:t>
            </a:r>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1" y="2248548"/>
            <a:ext cx="118745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7393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Inspiration</a:t>
            </a:r>
          </a:p>
        </p:txBody>
      </p:sp>
      <p:sp>
        <p:nvSpPr>
          <p:cNvPr id="8" name="TextBox 7"/>
          <p:cNvSpPr txBox="1"/>
          <p:nvPr/>
        </p:nvSpPr>
        <p:spPr>
          <a:xfrm>
            <a:off x="812803" y="990601"/>
            <a:ext cx="10566399" cy="995209"/>
          </a:xfrm>
          <a:prstGeom prst="rect">
            <a:avLst/>
          </a:prstGeom>
          <a:noFill/>
        </p:spPr>
        <p:txBody>
          <a:bodyPr wrap="square" rtlCol="0">
            <a:spAutoFit/>
          </a:bodyPr>
          <a:lstStyle/>
          <a:p>
            <a:pPr algn="ctr"/>
            <a:r>
              <a:rPr lang="en-US" sz="5867" dirty="0">
                <a:solidFill>
                  <a:schemeClr val="bg1"/>
                </a:solidFill>
                <a:latin typeface="Calibri" pitchFamily="34" charset="0"/>
                <a:cs typeface="Calibri" pitchFamily="34" charset="0"/>
              </a:rPr>
              <a:t>Lazy</a:t>
            </a:r>
          </a:p>
        </p:txBody>
      </p:sp>
      <p:sp>
        <p:nvSpPr>
          <p:cNvPr id="9" name="Rectangle 8"/>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https://konnikim.files.wordpress.com/2014/02/inspiration.jpg</a:t>
            </a:r>
          </a:p>
        </p:txBody>
      </p:sp>
      <p:pic>
        <p:nvPicPr>
          <p:cNvPr id="3" name="Picture 2">
            <a:extLst>
              <a:ext uri="{FF2B5EF4-FFF2-40B4-BE49-F238E27FC236}">
                <a16:creationId xmlns:a16="http://schemas.microsoft.com/office/drawing/2014/main" id="{68927428-95D7-43B0-80E1-C285CCF6ED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0144" y="1021081"/>
            <a:ext cx="5651712" cy="4789336"/>
          </a:xfrm>
          <a:prstGeom prst="rect">
            <a:avLst/>
          </a:prstGeom>
        </p:spPr>
      </p:pic>
    </p:spTree>
    <p:extLst>
      <p:ext uri="{BB962C8B-B14F-4D97-AF65-F5344CB8AC3E}">
        <p14:creationId xmlns:p14="http://schemas.microsoft.com/office/powerpoint/2010/main" val="593104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8" name="TextBox 7"/>
          <p:cNvSpPr txBox="1"/>
          <p:nvPr/>
        </p:nvSpPr>
        <p:spPr>
          <a:xfrm>
            <a:off x="812803" y="990601"/>
            <a:ext cx="10566399" cy="995209"/>
          </a:xfrm>
          <a:prstGeom prst="rect">
            <a:avLst/>
          </a:prstGeom>
          <a:noFill/>
        </p:spPr>
        <p:txBody>
          <a:bodyPr wrap="square" rtlCol="0">
            <a:spAutoFit/>
          </a:bodyPr>
          <a:lstStyle/>
          <a:p>
            <a:pPr algn="ctr"/>
            <a:r>
              <a:rPr lang="en-US" sz="5867" dirty="0">
                <a:solidFill>
                  <a:schemeClr val="bg1"/>
                </a:solidFill>
                <a:latin typeface="Calibri" pitchFamily="34" charset="0"/>
                <a:cs typeface="Calibri" pitchFamily="34" charset="0"/>
              </a:rPr>
              <a:t>Lazy</a:t>
            </a:r>
          </a:p>
        </p:txBody>
      </p:sp>
      <p:pic>
        <p:nvPicPr>
          <p:cNvPr id="6" name="Picture 4" descr="http://farm3.static.flickr.com/2702/4490052936_38d3254c0d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929"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http://farm3.static.flickr.com/2702/4490052936_38d3254c0d_z.jpg</a:t>
            </a:r>
          </a:p>
        </p:txBody>
      </p:sp>
    </p:spTree>
    <p:extLst>
      <p:ext uri="{BB962C8B-B14F-4D97-AF65-F5344CB8AC3E}">
        <p14:creationId xmlns:p14="http://schemas.microsoft.com/office/powerpoint/2010/main" val="27505761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5" name="TextBox 4"/>
          <p:cNvSpPr txBox="1"/>
          <p:nvPr/>
        </p:nvSpPr>
        <p:spPr>
          <a:xfrm>
            <a:off x="812803" y="1218122"/>
            <a:ext cx="10566399" cy="4606710"/>
          </a:xfrm>
          <a:prstGeom prst="rect">
            <a:avLst/>
          </a:prstGeom>
          <a:noFill/>
        </p:spPr>
        <p:txBody>
          <a:bodyPr wrap="square" rtlCol="0">
            <a:spAutoFit/>
          </a:bodyPr>
          <a:lstStyle/>
          <a:p>
            <a:r>
              <a:rPr lang="en-US" sz="5867" dirty="0">
                <a:latin typeface="Calibri" pitchFamily="34" charset="0"/>
                <a:cs typeface="Calibri" pitchFamily="34" charset="0"/>
              </a:rPr>
              <a:t>“Whenever is a programming language which has no sense of urgency. It does things whenever it feels like it, not in any sequence specified by the programmer”</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http://www.dangermouse.net/esoteric/whenever.html</a:t>
            </a:r>
          </a:p>
        </p:txBody>
      </p:sp>
    </p:spTree>
    <p:extLst>
      <p:ext uri="{BB962C8B-B14F-4D97-AF65-F5344CB8AC3E}">
        <p14:creationId xmlns:p14="http://schemas.microsoft.com/office/powerpoint/2010/main" val="3554977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5" name="TextBox 4"/>
          <p:cNvSpPr txBox="1"/>
          <p:nvPr/>
        </p:nvSpPr>
        <p:spPr>
          <a:xfrm>
            <a:off x="812803" y="1181749"/>
            <a:ext cx="10566399" cy="4687950"/>
          </a:xfrm>
          <a:prstGeom prst="rect">
            <a:avLst/>
          </a:prstGeom>
          <a:noFill/>
        </p:spPr>
        <p:txBody>
          <a:bodyPr wrap="square" rtlCol="0">
            <a:spAutoFit/>
          </a:bodyPr>
          <a:lstStyle/>
          <a:p>
            <a:pPr marL="609585" indent="-609585">
              <a:buFont typeface="Arial" charset="0"/>
              <a:buChar char="•"/>
            </a:pPr>
            <a:r>
              <a:rPr lang="en-US" sz="3733" dirty="0">
                <a:latin typeface="Calibri" pitchFamily="34" charset="0"/>
                <a:cs typeface="Calibri" pitchFamily="34" charset="0"/>
              </a:rPr>
              <a:t>Program code lines will always be executed, eventually (unless we decide we don't want them to be), but the order in which they are executed need not bear any resemblance to the order in which they are specified. </a:t>
            </a:r>
          </a:p>
          <a:p>
            <a:pPr marL="609585" indent="-609585">
              <a:buFont typeface="Arial" charset="0"/>
              <a:buChar char="•"/>
            </a:pPr>
            <a:r>
              <a:rPr lang="en-US" sz="3733" dirty="0">
                <a:latin typeface="Calibri" pitchFamily="34" charset="0"/>
                <a:cs typeface="Calibri" pitchFamily="34" charset="0"/>
              </a:rPr>
              <a:t>Variables? We don't even have flow control, we don't need no </a:t>
            </a:r>
            <a:r>
              <a:rPr lang="en-US" sz="3733" dirty="0" err="1">
                <a:latin typeface="Calibri" pitchFamily="34" charset="0"/>
                <a:cs typeface="Calibri" pitchFamily="34" charset="0"/>
              </a:rPr>
              <a:t>steenking</a:t>
            </a:r>
            <a:r>
              <a:rPr lang="en-US" sz="3733" dirty="0">
                <a:latin typeface="Calibri" pitchFamily="34" charset="0"/>
                <a:cs typeface="Calibri" pitchFamily="34" charset="0"/>
              </a:rPr>
              <a:t> variables! </a:t>
            </a:r>
          </a:p>
          <a:p>
            <a:pPr marL="609585" indent="-609585">
              <a:buFont typeface="Arial" charset="0"/>
              <a:buChar char="•"/>
            </a:pPr>
            <a:r>
              <a:rPr lang="en-US" sz="3733" dirty="0">
                <a:latin typeface="Calibri" pitchFamily="34" charset="0"/>
                <a:cs typeface="Calibri" pitchFamily="34" charset="0"/>
              </a:rPr>
              <a:t>Data structures? You have got to be kidding.</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http://www.dangermouse.net/esoteric/whenever.html</a:t>
            </a:r>
          </a:p>
        </p:txBody>
      </p:sp>
    </p:spTree>
    <p:extLst>
      <p:ext uri="{BB962C8B-B14F-4D97-AF65-F5344CB8AC3E}">
        <p14:creationId xmlns:p14="http://schemas.microsoft.com/office/powerpoint/2010/main" val="2969336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5" name="TextBox 4"/>
          <p:cNvSpPr txBox="1"/>
          <p:nvPr/>
        </p:nvSpPr>
        <p:spPr>
          <a:xfrm>
            <a:off x="914403" y="1586805"/>
            <a:ext cx="5384799" cy="1815690"/>
          </a:xfrm>
          <a:prstGeom prst="rect">
            <a:avLst/>
          </a:prstGeom>
          <a:noFill/>
        </p:spPr>
        <p:txBody>
          <a:bodyPr wrap="square" rtlCol="0">
            <a:spAutoFit/>
          </a:bodyPr>
          <a:lstStyle/>
          <a:p>
            <a:r>
              <a:rPr lang="en-US" sz="3733" dirty="0">
                <a:latin typeface="Consolas" pitchFamily="49" charset="0"/>
                <a:cs typeface="Consolas" pitchFamily="49" charset="0"/>
              </a:rPr>
              <a:t>1 print("Hello");</a:t>
            </a:r>
          </a:p>
          <a:p>
            <a:r>
              <a:rPr lang="en-US" sz="3733" dirty="0">
                <a:latin typeface="Consolas" pitchFamily="49" charset="0"/>
                <a:cs typeface="Consolas" pitchFamily="49" charset="0"/>
              </a:rPr>
              <a:t>2 1#2;</a:t>
            </a:r>
          </a:p>
          <a:p>
            <a:r>
              <a:rPr lang="en-US" sz="3733" dirty="0">
                <a:latin typeface="Consolas" pitchFamily="49" charset="0"/>
                <a:cs typeface="Consolas" pitchFamily="49" charset="0"/>
              </a:rPr>
              <a:t>3 1#-1;</a:t>
            </a:r>
          </a:p>
        </p:txBody>
      </p:sp>
      <p:sp>
        <p:nvSpPr>
          <p:cNvPr id="6" name="Left Brace 5"/>
          <p:cNvSpPr/>
          <p:nvPr/>
        </p:nvSpPr>
        <p:spPr>
          <a:xfrm rot="16200000" flipV="1">
            <a:off x="3133230" y="1244607"/>
            <a:ext cx="337543" cy="4572003"/>
          </a:xfrm>
          <a:prstGeom prst="leftBrace">
            <a:avLst/>
          </a:prstGeom>
          <a:ln w="25400">
            <a:solidFill>
              <a:schemeClr val="accent3"/>
            </a:soli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cxnSp>
        <p:nvCxnSpPr>
          <p:cNvPr id="3" name="Curved Connector 2"/>
          <p:cNvCxnSpPr>
            <a:stCxn id="6" idx="1"/>
          </p:cNvCxnSpPr>
          <p:nvPr/>
        </p:nvCxnSpPr>
        <p:spPr>
          <a:xfrm rot="16200000" flipH="1">
            <a:off x="5082742" y="1918639"/>
            <a:ext cx="858119" cy="4419599"/>
          </a:xfrm>
          <a:prstGeom prst="curvedConnector4">
            <a:avLst>
              <a:gd name="adj1" fmla="val 100539"/>
              <a:gd name="adj2" fmla="val 51909"/>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pic>
        <p:nvPicPr>
          <p:cNvPr id="9" name="Picture 2" descr="http://cgsva.lbbhost.com/jpgs42/grab-ba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5253" y="2252145"/>
            <a:ext cx="3554192" cy="366081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http://cgsva.lbbhost.com/jpgs42/grab-bag.jpg</a:t>
            </a:r>
          </a:p>
        </p:txBody>
      </p:sp>
    </p:spTree>
    <p:extLst>
      <p:ext uri="{BB962C8B-B14F-4D97-AF65-F5344CB8AC3E}">
        <p14:creationId xmlns:p14="http://schemas.microsoft.com/office/powerpoint/2010/main" val="2464915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8" name="TextBox 7"/>
          <p:cNvSpPr txBox="1"/>
          <p:nvPr/>
        </p:nvSpPr>
        <p:spPr>
          <a:xfrm>
            <a:off x="812803" y="1710121"/>
            <a:ext cx="50799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1 print("Hello");</a:t>
            </a:r>
          </a:p>
        </p:txBody>
      </p:sp>
      <p:sp>
        <p:nvSpPr>
          <p:cNvPr id="9" name="TextBox 8"/>
          <p:cNvSpPr txBox="1"/>
          <p:nvPr/>
        </p:nvSpPr>
        <p:spPr>
          <a:xfrm>
            <a:off x="800103" y="2588505"/>
            <a:ext cx="50926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2 1#2;</a:t>
            </a:r>
          </a:p>
        </p:txBody>
      </p:sp>
      <p:sp>
        <p:nvSpPr>
          <p:cNvPr id="10" name="TextBox 9"/>
          <p:cNvSpPr txBox="1"/>
          <p:nvPr/>
        </p:nvSpPr>
        <p:spPr>
          <a:xfrm>
            <a:off x="800102" y="3502905"/>
            <a:ext cx="5092700"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3 1#-1;</a:t>
            </a:r>
          </a:p>
        </p:txBody>
      </p:sp>
      <p:sp>
        <p:nvSpPr>
          <p:cNvPr id="11" name="TextBox 10"/>
          <p:cNvSpPr txBox="1"/>
          <p:nvPr/>
        </p:nvSpPr>
        <p:spPr>
          <a:xfrm>
            <a:off x="812803" y="969937"/>
            <a:ext cx="5080000" cy="748988"/>
          </a:xfrm>
          <a:prstGeom prst="rect">
            <a:avLst/>
          </a:prstGeom>
          <a:noFill/>
        </p:spPr>
        <p:txBody>
          <a:bodyPr wrap="square" rtlCol="0">
            <a:spAutoFit/>
          </a:bodyPr>
          <a:lstStyle/>
          <a:p>
            <a:pPr algn="ctr"/>
            <a:r>
              <a:rPr lang="en-US" sz="4267" dirty="0">
                <a:latin typeface="Calibri" pitchFamily="34" charset="0"/>
                <a:cs typeface="Calibri" pitchFamily="34" charset="0"/>
              </a:rPr>
              <a:t>Grab Bag</a:t>
            </a:r>
          </a:p>
        </p:txBody>
      </p:sp>
      <p:sp>
        <p:nvSpPr>
          <p:cNvPr id="12" name="TextBox 11"/>
          <p:cNvSpPr txBox="1"/>
          <p:nvPr/>
        </p:nvSpPr>
        <p:spPr>
          <a:xfrm>
            <a:off x="6299200" y="969936"/>
            <a:ext cx="5080000" cy="748988"/>
          </a:xfrm>
          <a:prstGeom prst="rect">
            <a:avLst/>
          </a:prstGeom>
          <a:noFill/>
        </p:spPr>
        <p:txBody>
          <a:bodyPr wrap="square" rtlCol="0">
            <a:spAutoFit/>
          </a:bodyPr>
          <a:lstStyle/>
          <a:p>
            <a:pPr algn="ctr"/>
            <a:r>
              <a:rPr lang="en-US" sz="4267" dirty="0">
                <a:latin typeface="Calibri" pitchFamily="34" charset="0"/>
                <a:cs typeface="Calibri" pitchFamily="34" charset="0"/>
              </a:rPr>
              <a:t>Execution</a:t>
            </a:r>
          </a:p>
        </p:txBody>
      </p:sp>
      <p:sp>
        <p:nvSpPr>
          <p:cNvPr id="13" name="TextBox 12"/>
          <p:cNvSpPr txBox="1"/>
          <p:nvPr/>
        </p:nvSpPr>
        <p:spPr>
          <a:xfrm>
            <a:off x="6299202" y="1710121"/>
            <a:ext cx="5092700"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3 1#-1;</a:t>
            </a:r>
          </a:p>
        </p:txBody>
      </p:sp>
      <p:sp>
        <p:nvSpPr>
          <p:cNvPr id="14" name="TextBox 13"/>
          <p:cNvSpPr txBox="1"/>
          <p:nvPr/>
        </p:nvSpPr>
        <p:spPr>
          <a:xfrm>
            <a:off x="6299201" y="2588505"/>
            <a:ext cx="50926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2 1#2;</a:t>
            </a:r>
          </a:p>
        </p:txBody>
      </p:sp>
    </p:spTree>
    <p:extLst>
      <p:ext uri="{BB962C8B-B14F-4D97-AF65-F5344CB8AC3E}">
        <p14:creationId xmlns:p14="http://schemas.microsoft.com/office/powerpoint/2010/main" val="149193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8" name="TextBox 7"/>
          <p:cNvSpPr txBox="1"/>
          <p:nvPr/>
        </p:nvSpPr>
        <p:spPr>
          <a:xfrm>
            <a:off x="812803" y="1710121"/>
            <a:ext cx="50799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1 print("Hello");</a:t>
            </a:r>
          </a:p>
        </p:txBody>
      </p:sp>
      <p:sp>
        <p:nvSpPr>
          <p:cNvPr id="9" name="TextBox 8"/>
          <p:cNvSpPr txBox="1"/>
          <p:nvPr/>
        </p:nvSpPr>
        <p:spPr>
          <a:xfrm>
            <a:off x="800103" y="2588505"/>
            <a:ext cx="50926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2 1#2;</a:t>
            </a:r>
          </a:p>
        </p:txBody>
      </p:sp>
      <p:sp>
        <p:nvSpPr>
          <p:cNvPr id="10" name="TextBox 9"/>
          <p:cNvSpPr txBox="1"/>
          <p:nvPr/>
        </p:nvSpPr>
        <p:spPr>
          <a:xfrm>
            <a:off x="800102" y="3502905"/>
            <a:ext cx="5092700"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3 1#-1;</a:t>
            </a:r>
          </a:p>
        </p:txBody>
      </p:sp>
      <p:sp>
        <p:nvSpPr>
          <p:cNvPr id="11" name="TextBox 10"/>
          <p:cNvSpPr txBox="1"/>
          <p:nvPr/>
        </p:nvSpPr>
        <p:spPr>
          <a:xfrm>
            <a:off x="812803" y="969937"/>
            <a:ext cx="5080000" cy="748988"/>
          </a:xfrm>
          <a:prstGeom prst="rect">
            <a:avLst/>
          </a:prstGeom>
          <a:noFill/>
        </p:spPr>
        <p:txBody>
          <a:bodyPr wrap="square" rtlCol="0">
            <a:spAutoFit/>
          </a:bodyPr>
          <a:lstStyle/>
          <a:p>
            <a:pPr algn="ctr"/>
            <a:r>
              <a:rPr lang="en-US" sz="4267" dirty="0">
                <a:latin typeface="Calibri" pitchFamily="34" charset="0"/>
                <a:cs typeface="Calibri" pitchFamily="34" charset="0"/>
              </a:rPr>
              <a:t>Grab Bag</a:t>
            </a:r>
          </a:p>
        </p:txBody>
      </p:sp>
      <p:sp>
        <p:nvSpPr>
          <p:cNvPr id="12" name="TextBox 11"/>
          <p:cNvSpPr txBox="1"/>
          <p:nvPr/>
        </p:nvSpPr>
        <p:spPr>
          <a:xfrm>
            <a:off x="6299200" y="969936"/>
            <a:ext cx="5080000" cy="748988"/>
          </a:xfrm>
          <a:prstGeom prst="rect">
            <a:avLst/>
          </a:prstGeom>
          <a:noFill/>
        </p:spPr>
        <p:txBody>
          <a:bodyPr wrap="square" rtlCol="0">
            <a:spAutoFit/>
          </a:bodyPr>
          <a:lstStyle/>
          <a:p>
            <a:pPr algn="ctr"/>
            <a:r>
              <a:rPr lang="en-US" sz="4267" dirty="0">
                <a:latin typeface="Calibri" pitchFamily="34" charset="0"/>
                <a:cs typeface="Calibri" pitchFamily="34" charset="0"/>
              </a:rPr>
              <a:t>Execution</a:t>
            </a:r>
          </a:p>
        </p:txBody>
      </p:sp>
      <p:sp>
        <p:nvSpPr>
          <p:cNvPr id="13" name="TextBox 12"/>
          <p:cNvSpPr txBox="1"/>
          <p:nvPr/>
        </p:nvSpPr>
        <p:spPr>
          <a:xfrm>
            <a:off x="6299200" y="1710121"/>
            <a:ext cx="50926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2 1#2;</a:t>
            </a:r>
          </a:p>
        </p:txBody>
      </p:sp>
      <p:sp>
        <p:nvSpPr>
          <p:cNvPr id="14" name="TextBox 13"/>
          <p:cNvSpPr txBox="1"/>
          <p:nvPr/>
        </p:nvSpPr>
        <p:spPr>
          <a:xfrm>
            <a:off x="800102" y="4392480"/>
            <a:ext cx="50799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1 print("Hello");</a:t>
            </a:r>
          </a:p>
        </p:txBody>
      </p:sp>
      <p:sp>
        <p:nvSpPr>
          <p:cNvPr id="15" name="TextBox 14"/>
          <p:cNvSpPr txBox="1"/>
          <p:nvPr/>
        </p:nvSpPr>
        <p:spPr>
          <a:xfrm>
            <a:off x="800101" y="5306880"/>
            <a:ext cx="50799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1 print("Hello");</a:t>
            </a:r>
          </a:p>
        </p:txBody>
      </p:sp>
      <p:sp>
        <p:nvSpPr>
          <p:cNvPr id="16" name="TextBox 15"/>
          <p:cNvSpPr txBox="1"/>
          <p:nvPr/>
        </p:nvSpPr>
        <p:spPr>
          <a:xfrm>
            <a:off x="6299202" y="2588505"/>
            <a:ext cx="5092700"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3 1#-1;</a:t>
            </a:r>
          </a:p>
        </p:txBody>
      </p:sp>
      <p:sp>
        <p:nvSpPr>
          <p:cNvPr id="17" name="TextBox 16"/>
          <p:cNvSpPr txBox="1"/>
          <p:nvPr/>
        </p:nvSpPr>
        <p:spPr>
          <a:xfrm>
            <a:off x="6299203" y="3506596"/>
            <a:ext cx="50799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1 print("Hello");</a:t>
            </a:r>
          </a:p>
        </p:txBody>
      </p:sp>
      <p:sp>
        <p:nvSpPr>
          <p:cNvPr id="18" name="TextBox 17"/>
          <p:cNvSpPr txBox="1"/>
          <p:nvPr/>
        </p:nvSpPr>
        <p:spPr>
          <a:xfrm>
            <a:off x="6299202" y="4392480"/>
            <a:ext cx="50799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1 print("Hello");</a:t>
            </a:r>
          </a:p>
        </p:txBody>
      </p:sp>
    </p:spTree>
    <p:extLst>
      <p:ext uri="{BB962C8B-B14F-4D97-AF65-F5344CB8AC3E}">
        <p14:creationId xmlns:p14="http://schemas.microsoft.com/office/powerpoint/2010/main" val="340503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P spid="14" grpId="1" animBg="1"/>
      <p:bldP spid="15" grpId="0" animBg="1"/>
      <p:bldP spid="15" grpId="1" animBg="1"/>
      <p:bldP spid="16" grpId="0" animBg="1"/>
      <p:bldP spid="17"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5" name="TextBox 4"/>
          <p:cNvSpPr txBox="1"/>
          <p:nvPr/>
        </p:nvSpPr>
        <p:spPr>
          <a:xfrm>
            <a:off x="812803" y="1191438"/>
            <a:ext cx="10566399" cy="4688912"/>
          </a:xfrm>
          <a:prstGeom prst="rect">
            <a:avLst/>
          </a:prstGeom>
          <a:noFill/>
        </p:spPr>
        <p:txBody>
          <a:bodyPr wrap="square" rtlCol="0">
            <a:spAutoFit/>
          </a:bodyPr>
          <a:lstStyle/>
          <a:p>
            <a:pPr marL="609585" indent="-609585">
              <a:buFont typeface="Arial" charset="0"/>
              <a:buChar char="•"/>
            </a:pPr>
            <a:r>
              <a:rPr lang="en-US" sz="4267" i="1" dirty="0">
                <a:latin typeface="Calibri" pitchFamily="34" charset="0"/>
                <a:cs typeface="Calibri" pitchFamily="34" charset="0"/>
              </a:rPr>
              <a:t>defer</a:t>
            </a:r>
            <a:r>
              <a:rPr lang="en-US" sz="4267" dirty="0">
                <a:latin typeface="Calibri" pitchFamily="34" charset="0"/>
                <a:cs typeface="Calibri" pitchFamily="34" charset="0"/>
              </a:rPr>
              <a:t> – defers execution of a statement</a:t>
            </a:r>
          </a:p>
          <a:p>
            <a:pPr marL="609585" indent="-609585">
              <a:buFont typeface="Arial" charset="0"/>
              <a:buChar char="•"/>
            </a:pPr>
            <a:r>
              <a:rPr lang="en-US" sz="4267" i="1" dirty="0">
                <a:latin typeface="Calibri" pitchFamily="34" charset="0"/>
                <a:cs typeface="Calibri" pitchFamily="34" charset="0"/>
              </a:rPr>
              <a:t>again</a:t>
            </a:r>
            <a:r>
              <a:rPr lang="en-US" sz="4267" dirty="0">
                <a:latin typeface="Calibri" pitchFamily="34" charset="0"/>
                <a:cs typeface="Calibri" pitchFamily="34" charset="0"/>
              </a:rPr>
              <a:t> – keeps a statement in the to-do list after execution</a:t>
            </a:r>
          </a:p>
          <a:p>
            <a:pPr marL="609585" indent="-609585">
              <a:buFont typeface="Arial" charset="0"/>
              <a:buChar char="•"/>
            </a:pPr>
            <a:r>
              <a:rPr lang="en-US" sz="4267" i="1" dirty="0">
                <a:latin typeface="Calibri" pitchFamily="34" charset="0"/>
                <a:cs typeface="Calibri" pitchFamily="34" charset="0"/>
              </a:rPr>
              <a:t>N(x)</a:t>
            </a:r>
            <a:r>
              <a:rPr lang="en-US" sz="4267" dirty="0">
                <a:latin typeface="Calibri" pitchFamily="34" charset="0"/>
                <a:cs typeface="Calibri" pitchFamily="34" charset="0"/>
              </a:rPr>
              <a:t> – returns the number of lines specified by </a:t>
            </a:r>
            <a:r>
              <a:rPr lang="en-US" sz="4267" i="1" dirty="0">
                <a:latin typeface="Calibri" pitchFamily="34" charset="0"/>
                <a:cs typeface="Calibri" pitchFamily="34" charset="0"/>
              </a:rPr>
              <a:t>x</a:t>
            </a:r>
          </a:p>
          <a:p>
            <a:pPr marL="609585" indent="-609585">
              <a:buFont typeface="Arial" charset="0"/>
              <a:buChar char="•"/>
            </a:pPr>
            <a:r>
              <a:rPr lang="en-US" sz="4267" i="1" dirty="0">
                <a:latin typeface="Calibri" pitchFamily="34" charset="0"/>
                <a:cs typeface="Calibri" pitchFamily="34" charset="0"/>
              </a:rPr>
              <a:t>U(x)</a:t>
            </a:r>
            <a:r>
              <a:rPr lang="en-US" sz="4267" dirty="0">
                <a:latin typeface="Calibri" pitchFamily="34" charset="0"/>
                <a:cs typeface="Calibri" pitchFamily="34" charset="0"/>
              </a:rPr>
              <a:t> – returns the Unicode representation of x</a:t>
            </a:r>
          </a:p>
        </p:txBody>
      </p:sp>
    </p:spTree>
    <p:extLst>
      <p:ext uri="{BB962C8B-B14F-4D97-AF65-F5344CB8AC3E}">
        <p14:creationId xmlns:p14="http://schemas.microsoft.com/office/powerpoint/2010/main" val="178825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5" name="TextBox 4"/>
          <p:cNvSpPr txBox="1"/>
          <p:nvPr/>
        </p:nvSpPr>
        <p:spPr>
          <a:xfrm>
            <a:off x="1117603" y="1880472"/>
            <a:ext cx="9956799" cy="4154984"/>
          </a:xfrm>
          <a:prstGeom prst="rect">
            <a:avLst/>
          </a:prstGeom>
          <a:noFill/>
        </p:spPr>
        <p:txBody>
          <a:bodyPr wrap="square" rtlCol="0">
            <a:spAutoFit/>
          </a:bodyPr>
          <a:lstStyle/>
          <a:p>
            <a:r>
              <a:rPr lang="en-US" sz="2400" dirty="0">
                <a:latin typeface="Consolas" pitchFamily="49" charset="0"/>
                <a:cs typeface="Consolas" pitchFamily="49" charset="0"/>
              </a:rPr>
              <a:t>1 defer (4 || N(1) &lt; N(2) &amp;&amp; N(2) &lt; N(3)) print(N(1) + " bottles of beer on the wall, " + N(1) + " bottles of beer,");</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2 defer (4 || N(1)==N(2)) print("Take one down and pass it around,");</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3 defer (4 || N(2)==N(3)) print(N(1) + " bottles of beer on the wall.");</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4 1#98,2#98,3#98; </a:t>
            </a:r>
            <a:endParaRPr lang="pt-BR" sz="2400" dirty="0">
              <a:latin typeface="Consolas" pitchFamily="49" charset="0"/>
              <a:cs typeface="Consolas" pitchFamily="49" charset="0"/>
            </a:endParaRPr>
          </a:p>
        </p:txBody>
      </p:sp>
      <p:sp>
        <p:nvSpPr>
          <p:cNvPr id="6" name="Rectangle 5"/>
          <p:cNvSpPr/>
          <p:nvPr/>
        </p:nvSpPr>
        <p:spPr>
          <a:xfrm>
            <a:off x="2133600" y="940238"/>
            <a:ext cx="7924800" cy="830997"/>
          </a:xfrm>
          <a:prstGeom prst="rect">
            <a:avLst/>
          </a:prstGeom>
        </p:spPr>
        <p:txBody>
          <a:bodyPr wrap="square">
            <a:spAutoFit/>
          </a:bodyPr>
          <a:lstStyle/>
          <a:p>
            <a:pPr algn="ctr"/>
            <a:r>
              <a:rPr lang="en-US" sz="4800" dirty="0">
                <a:latin typeface="Calibri" pitchFamily="34" charset="0"/>
                <a:cs typeface="Calibri" pitchFamily="34" charset="0"/>
              </a:rPr>
              <a:t>99 Bottles of Beer</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http://www.dangermouse.net/esoteric/whenever.html</a:t>
            </a:r>
          </a:p>
        </p:txBody>
      </p:sp>
    </p:spTree>
    <p:extLst>
      <p:ext uri="{BB962C8B-B14F-4D97-AF65-F5344CB8AC3E}">
        <p14:creationId xmlns:p14="http://schemas.microsoft.com/office/powerpoint/2010/main" val="4077000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5" name="TextBox 4"/>
          <p:cNvSpPr txBox="1"/>
          <p:nvPr/>
        </p:nvSpPr>
        <p:spPr>
          <a:xfrm>
            <a:off x="1117603" y="2520078"/>
            <a:ext cx="9956799" cy="3416320"/>
          </a:xfrm>
          <a:prstGeom prst="rect">
            <a:avLst/>
          </a:prstGeom>
          <a:noFill/>
        </p:spPr>
        <p:txBody>
          <a:bodyPr wrap="square" rtlCol="0">
            <a:spAutoFit/>
          </a:bodyPr>
          <a:lstStyle/>
          <a:p>
            <a:r>
              <a:rPr lang="pt-BR" sz="2400" dirty="0">
                <a:latin typeface="Consolas" pitchFamily="49" charset="0"/>
                <a:cs typeface="Consolas" pitchFamily="49" charset="0"/>
              </a:rPr>
              <a:t>1 again (1) defer (3 || N(1)&lt;=N(2) || N(7)&gt;99) 2#N(1),3,7;</a:t>
            </a:r>
          </a:p>
          <a:p>
            <a:r>
              <a:rPr lang="pt-BR" sz="2400" dirty="0">
                <a:latin typeface="Consolas" pitchFamily="49" charset="0"/>
                <a:cs typeface="Consolas" pitchFamily="49" charset="0"/>
              </a:rPr>
              <a:t>2 again (2) defer (3 || N(2)&lt;=N(1) || N(7)&gt;99) 1#N(2),3,7;</a:t>
            </a:r>
          </a:p>
          <a:p>
            <a:r>
              <a:rPr lang="pt-BR" sz="2400" dirty="0">
                <a:latin typeface="Consolas" pitchFamily="49" charset="0"/>
                <a:cs typeface="Consolas" pitchFamily="49" charset="0"/>
              </a:rPr>
              <a:t>3 defer (5) print(N(1)+N(2));</a:t>
            </a:r>
          </a:p>
          <a:p>
            <a:r>
              <a:rPr lang="pt-BR" sz="2400" dirty="0">
                <a:latin typeface="Consolas" pitchFamily="49" charset="0"/>
                <a:cs typeface="Consolas" pitchFamily="49" charset="0"/>
              </a:rPr>
              <a:t>4 defer (5) print("1");</a:t>
            </a:r>
          </a:p>
          <a:p>
            <a:r>
              <a:rPr lang="pt-BR" sz="2400" dirty="0">
                <a:latin typeface="Consolas" pitchFamily="49" charset="0"/>
                <a:cs typeface="Consolas" pitchFamily="49" charset="0"/>
              </a:rPr>
              <a:t>5 4,-3,7;</a:t>
            </a:r>
          </a:p>
          <a:p>
            <a:r>
              <a:rPr lang="pt-BR" sz="2400" dirty="0">
                <a:latin typeface="Consolas" pitchFamily="49" charset="0"/>
                <a:cs typeface="Consolas" pitchFamily="49" charset="0"/>
              </a:rPr>
              <a:t>6 defer (4) 3;</a:t>
            </a:r>
          </a:p>
          <a:p>
            <a:r>
              <a:rPr lang="pt-BR" sz="2400" dirty="0">
                <a:latin typeface="Consolas" pitchFamily="49" charset="0"/>
                <a:cs typeface="Consolas" pitchFamily="49" charset="0"/>
              </a:rPr>
              <a:t>7 7;</a:t>
            </a:r>
          </a:p>
          <a:p>
            <a:r>
              <a:rPr lang="pt-BR" sz="2400" dirty="0">
                <a:latin typeface="Consolas" pitchFamily="49" charset="0"/>
                <a:cs typeface="Consolas" pitchFamily="49" charset="0"/>
              </a:rPr>
              <a:t>8 defer (N(7)&lt;100) -1#N(1),-2#N(2),-7#100,-3;</a:t>
            </a:r>
          </a:p>
          <a:p>
            <a:r>
              <a:rPr lang="pt-BR" sz="2400" dirty="0">
                <a:latin typeface="Consolas" pitchFamily="49" charset="0"/>
                <a:cs typeface="Consolas" pitchFamily="49" charset="0"/>
              </a:rPr>
              <a:t>9 defer (3 || 6) 1,3; </a:t>
            </a:r>
          </a:p>
        </p:txBody>
      </p:sp>
      <p:sp>
        <p:nvSpPr>
          <p:cNvPr id="6" name="Rectangle 5"/>
          <p:cNvSpPr/>
          <p:nvPr/>
        </p:nvSpPr>
        <p:spPr>
          <a:xfrm>
            <a:off x="2133600" y="1219201"/>
            <a:ext cx="7924800" cy="830997"/>
          </a:xfrm>
          <a:prstGeom prst="rect">
            <a:avLst/>
          </a:prstGeom>
        </p:spPr>
        <p:txBody>
          <a:bodyPr wrap="square">
            <a:spAutoFit/>
          </a:bodyPr>
          <a:lstStyle/>
          <a:p>
            <a:pPr algn="ctr"/>
            <a:r>
              <a:rPr lang="en-US" sz="4800" dirty="0">
                <a:latin typeface="Calibri" pitchFamily="34" charset="0"/>
                <a:cs typeface="Calibri" pitchFamily="34" charset="0"/>
              </a:rPr>
              <a:t>Fibonacci Numbers (first 100)</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http://www.dangermouse.net/esoteric/whenever.html</a:t>
            </a:r>
          </a:p>
        </p:txBody>
      </p:sp>
    </p:spTree>
    <p:extLst>
      <p:ext uri="{BB962C8B-B14F-4D97-AF65-F5344CB8AC3E}">
        <p14:creationId xmlns:p14="http://schemas.microsoft.com/office/powerpoint/2010/main" val="1359113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Cute Kittens</a:t>
            </a:r>
          </a:p>
        </p:txBody>
      </p:sp>
      <p:pic>
        <p:nvPicPr>
          <p:cNvPr id="8" name="Picture 2" descr="http://www.great-pictures-of-cats.com/image-files/cute-kittens-2.jpg"/>
          <p:cNvPicPr>
            <a:picLocks noChangeAspect="1" noChangeArrowheads="1"/>
          </p:cNvPicPr>
          <p:nvPr/>
        </p:nvPicPr>
        <p:blipFill>
          <a:blip r:embed="rId3"/>
          <a:srcRect/>
          <a:stretch>
            <a:fillRect/>
          </a:stretch>
        </p:blipFill>
        <p:spPr bwMode="auto">
          <a:xfrm>
            <a:off x="1124026" y="1593127"/>
            <a:ext cx="2097615" cy="2212031"/>
          </a:xfrm>
          <a:prstGeom prst="rect">
            <a:avLst/>
          </a:prstGeom>
          <a:noFill/>
        </p:spPr>
      </p:pic>
      <p:pic>
        <p:nvPicPr>
          <p:cNvPr id="9" name="Picture 4" descr="http://www.geocities.com/lovipet/cute_kitten.jpg"/>
          <p:cNvPicPr>
            <a:picLocks noChangeAspect="1" noChangeArrowheads="1"/>
          </p:cNvPicPr>
          <p:nvPr/>
        </p:nvPicPr>
        <p:blipFill>
          <a:blip r:embed="rId4"/>
          <a:srcRect/>
          <a:stretch>
            <a:fillRect/>
          </a:stretch>
        </p:blipFill>
        <p:spPr bwMode="auto">
          <a:xfrm>
            <a:off x="2529382" y="3911358"/>
            <a:ext cx="2715720" cy="2036791"/>
          </a:xfrm>
          <a:prstGeom prst="rect">
            <a:avLst/>
          </a:prstGeom>
          <a:noFill/>
        </p:spPr>
      </p:pic>
      <p:pic>
        <p:nvPicPr>
          <p:cNvPr id="10" name="Picture 6" descr="http://imagecache2.allposters.com/images/pic/AGF/3130~Cute-Kittens-Posters.jpg"/>
          <p:cNvPicPr>
            <a:picLocks noChangeAspect="1" noChangeArrowheads="1"/>
          </p:cNvPicPr>
          <p:nvPr/>
        </p:nvPicPr>
        <p:blipFill>
          <a:blip r:embed="rId5"/>
          <a:srcRect/>
          <a:stretch>
            <a:fillRect/>
          </a:stretch>
        </p:blipFill>
        <p:spPr bwMode="auto">
          <a:xfrm>
            <a:off x="4582120" y="902805"/>
            <a:ext cx="2206243" cy="2790635"/>
          </a:xfrm>
          <a:prstGeom prst="rect">
            <a:avLst/>
          </a:prstGeom>
          <a:noFill/>
        </p:spPr>
      </p:pic>
      <p:pic>
        <p:nvPicPr>
          <p:cNvPr id="11" name="Picture 8" descr="http://www.storeappeal.com/images/CUTE_KITTENS023.JPG.jpg"/>
          <p:cNvPicPr>
            <a:picLocks noChangeAspect="1" noChangeArrowheads="1"/>
          </p:cNvPicPr>
          <p:nvPr/>
        </p:nvPicPr>
        <p:blipFill>
          <a:blip r:embed="rId6"/>
          <a:srcRect/>
          <a:stretch>
            <a:fillRect/>
          </a:stretch>
        </p:blipFill>
        <p:spPr bwMode="auto">
          <a:xfrm>
            <a:off x="8431930" y="716826"/>
            <a:ext cx="2135443" cy="2790635"/>
          </a:xfrm>
          <a:prstGeom prst="rect">
            <a:avLst/>
          </a:prstGeom>
          <a:noFill/>
        </p:spPr>
      </p:pic>
      <p:pic>
        <p:nvPicPr>
          <p:cNvPr id="12" name="Picture 10" descr="http://images.marketworks.com/hi/50/49711/AHFramed8501.jpg"/>
          <p:cNvPicPr>
            <a:picLocks noChangeAspect="1" noChangeArrowheads="1"/>
          </p:cNvPicPr>
          <p:nvPr/>
        </p:nvPicPr>
        <p:blipFill>
          <a:blip r:embed="rId7"/>
          <a:srcRect/>
          <a:stretch>
            <a:fillRect/>
          </a:stretch>
        </p:blipFill>
        <p:spPr bwMode="auto">
          <a:xfrm>
            <a:off x="7025029" y="3693440"/>
            <a:ext cx="2813803" cy="2274991"/>
          </a:xfrm>
          <a:prstGeom prst="rect">
            <a:avLst/>
          </a:prstGeom>
          <a:noFill/>
        </p:spPr>
      </p:pic>
    </p:spTree>
    <p:extLst>
      <p:ext uri="{BB962C8B-B14F-4D97-AF65-F5344CB8AC3E}">
        <p14:creationId xmlns:p14="http://schemas.microsoft.com/office/powerpoint/2010/main" val="2466104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333" dirty="0"/>
              <a:t>Demo: </a:t>
            </a:r>
            <a:r>
              <a:rPr lang="en-US" sz="5333" dirty="0" err="1"/>
              <a:t>WSharp</a:t>
            </a:r>
            <a:endParaRPr lang="en-US" sz="5333" dirty="0"/>
          </a:p>
        </p:txBody>
      </p:sp>
    </p:spTree>
    <p:extLst>
      <p:ext uri="{BB962C8B-B14F-4D97-AF65-F5344CB8AC3E}">
        <p14:creationId xmlns:p14="http://schemas.microsoft.com/office/powerpoint/2010/main" val="1112943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Befunge</a:t>
            </a:r>
            <a:endParaRPr lang="en-US" dirty="0"/>
          </a:p>
        </p:txBody>
      </p:sp>
      <p:sp>
        <p:nvSpPr>
          <p:cNvPr id="6" name="Rectangle 5"/>
          <p:cNvSpPr/>
          <p:nvPr/>
        </p:nvSpPr>
        <p:spPr>
          <a:xfrm>
            <a:off x="3291841" y="6276894"/>
            <a:ext cx="8900160" cy="453605"/>
          </a:xfrm>
          <a:prstGeom prst="rect">
            <a:avLst/>
          </a:prstGeom>
        </p:spPr>
        <p:txBody>
          <a:bodyPr wrap="square" anchor="ctr" anchorCtr="0">
            <a:noAutofit/>
          </a:bodyPr>
          <a:lstStyle/>
          <a:p>
            <a:pPr algn="r"/>
            <a:r>
              <a:rPr lang="en-US" sz="1200" dirty="0">
                <a:latin typeface="+mj-lt"/>
                <a:cs typeface="Calibri" pitchFamily="34" charset="0"/>
              </a:rPr>
              <a:t>https://upload.wikimedia.org/wikipedia/commons/thumb/0/0e/Cartesian-coordinate-system.svg/300px-Cartesian-coordinate-system.svg.png</a:t>
            </a:r>
          </a:p>
        </p:txBody>
      </p:sp>
      <p:pic>
        <p:nvPicPr>
          <p:cNvPr id="3" name="Picture 2">
            <a:extLst>
              <a:ext uri="{FF2B5EF4-FFF2-40B4-BE49-F238E27FC236}">
                <a16:creationId xmlns:a16="http://schemas.microsoft.com/office/drawing/2014/main" id="{F156C70C-92A4-490C-9AAF-A41D49327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105" y="1348105"/>
            <a:ext cx="4161790" cy="4161790"/>
          </a:xfrm>
          <a:prstGeom prst="rect">
            <a:avLst/>
          </a:prstGeom>
        </p:spPr>
      </p:pic>
    </p:spTree>
    <p:extLst>
      <p:ext uri="{BB962C8B-B14F-4D97-AF65-F5344CB8AC3E}">
        <p14:creationId xmlns:p14="http://schemas.microsoft.com/office/powerpoint/2010/main" val="380560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Befunge</a:t>
            </a:r>
            <a:endParaRPr lang="en-US" dirty="0"/>
          </a:p>
        </p:txBody>
      </p:sp>
      <p:sp>
        <p:nvSpPr>
          <p:cNvPr id="5" name="TextBox 4"/>
          <p:cNvSpPr txBox="1"/>
          <p:nvPr/>
        </p:nvSpPr>
        <p:spPr>
          <a:xfrm>
            <a:off x="812803" y="1217918"/>
            <a:ext cx="10566399" cy="4606710"/>
          </a:xfrm>
          <a:prstGeom prst="rect">
            <a:avLst/>
          </a:prstGeom>
          <a:noFill/>
        </p:spPr>
        <p:txBody>
          <a:bodyPr wrap="square" rtlCol="0">
            <a:spAutoFit/>
          </a:bodyPr>
          <a:lstStyle/>
          <a:p>
            <a:pPr algn="ctr"/>
            <a:r>
              <a:rPr lang="en-US" sz="5867" dirty="0">
                <a:latin typeface="Calibri" pitchFamily="34" charset="0"/>
                <a:cs typeface="Calibri" pitchFamily="34" charset="0"/>
              </a:rPr>
              <a:t>“</a:t>
            </a:r>
            <a:r>
              <a:rPr lang="en-US" sz="5867" dirty="0" err="1">
                <a:latin typeface="Calibri" pitchFamily="34" charset="0"/>
                <a:cs typeface="Calibri" pitchFamily="34" charset="0"/>
              </a:rPr>
              <a:t>Befunge</a:t>
            </a:r>
            <a:r>
              <a:rPr lang="en-US" sz="5867" dirty="0">
                <a:latin typeface="Calibri" pitchFamily="34" charset="0"/>
                <a:cs typeface="Calibri" pitchFamily="34" charset="0"/>
              </a:rPr>
              <a:t> is a two-dimensional esoteric programming language invented in 1993 by Chris </a:t>
            </a:r>
            <a:r>
              <a:rPr lang="en-US" sz="5867" dirty="0" err="1">
                <a:latin typeface="Calibri" pitchFamily="34" charset="0"/>
                <a:cs typeface="Calibri" pitchFamily="34" charset="0"/>
              </a:rPr>
              <a:t>Pressey</a:t>
            </a:r>
            <a:r>
              <a:rPr lang="en-US" sz="5867" dirty="0">
                <a:latin typeface="Calibri" pitchFamily="34" charset="0"/>
                <a:cs typeface="Calibri" pitchFamily="34" charset="0"/>
              </a:rPr>
              <a:t> with the goal of being as difficult to compile as possible.”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http://www.esolangs.org/wiki/Befunge</a:t>
            </a:r>
          </a:p>
        </p:txBody>
      </p:sp>
    </p:spTree>
    <p:extLst>
      <p:ext uri="{BB962C8B-B14F-4D97-AF65-F5344CB8AC3E}">
        <p14:creationId xmlns:p14="http://schemas.microsoft.com/office/powerpoint/2010/main" val="4194257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Befunge</a:t>
            </a:r>
            <a:endParaRPr lang="en-US" dirty="0"/>
          </a:p>
        </p:txBody>
      </p:sp>
      <p:graphicFrame>
        <p:nvGraphicFramePr>
          <p:cNvPr id="4" name="Table 3"/>
          <p:cNvGraphicFramePr>
            <a:graphicFrameLocks noGrp="1"/>
          </p:cNvGraphicFramePr>
          <p:nvPr>
            <p:extLst/>
          </p:nvPr>
        </p:nvGraphicFramePr>
        <p:xfrm>
          <a:off x="2032000" y="1828800"/>
          <a:ext cx="8128000" cy="34290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5920">
                <a:tc>
                  <a:txBody>
                    <a:bodyPr/>
                    <a:lstStyle/>
                    <a:p>
                      <a:pPr algn="ctr"/>
                      <a:r>
                        <a:rPr lang="en-US" sz="1900" dirty="0">
                          <a:latin typeface="Calibri" pitchFamily="34" charset="0"/>
                          <a:cs typeface="Calibri" pitchFamily="34" charset="0"/>
                        </a:rPr>
                        <a:t>Instruction(s)</a:t>
                      </a:r>
                    </a:p>
                  </a:txBody>
                  <a:tcPr marL="121920" marR="121920"/>
                </a:tc>
                <a:tc>
                  <a:txBody>
                    <a:bodyPr/>
                    <a:lstStyle/>
                    <a:p>
                      <a:pPr algn="ctr"/>
                      <a:r>
                        <a:rPr lang="en-US" sz="1900" dirty="0">
                          <a:latin typeface="Calibri" pitchFamily="34" charset="0"/>
                          <a:cs typeface="Calibri" pitchFamily="34" charset="0"/>
                        </a:rPr>
                        <a:t>Description</a:t>
                      </a:r>
                    </a:p>
                  </a:txBody>
                  <a:tcPr marL="121920" marR="121920"/>
                </a:tc>
                <a:extLst>
                  <a:ext uri="{0D108BD9-81ED-4DB2-BD59-A6C34878D82A}">
                    <a16:rowId xmlns:a16="http://schemas.microsoft.com/office/drawing/2014/main" val="10000"/>
                  </a:ext>
                </a:extLst>
              </a:tr>
              <a:tr h="375920">
                <a:tc>
                  <a:txBody>
                    <a:bodyPr/>
                    <a:lstStyle/>
                    <a:p>
                      <a:pPr algn="ctr"/>
                      <a:r>
                        <a:rPr lang="en-US" sz="1900" dirty="0">
                          <a:latin typeface="Calibri" pitchFamily="34" charset="0"/>
                          <a:cs typeface="Calibri" pitchFamily="34" charset="0"/>
                        </a:rPr>
                        <a:t>&gt;,</a:t>
                      </a:r>
                      <a:r>
                        <a:rPr lang="en-US" sz="1900" baseline="0" dirty="0">
                          <a:latin typeface="Calibri" pitchFamily="34" charset="0"/>
                          <a:cs typeface="Calibri" pitchFamily="34" charset="0"/>
                        </a:rPr>
                        <a:t> V, &lt;, ^</a:t>
                      </a:r>
                      <a:endParaRPr lang="en-US" sz="1900" dirty="0">
                        <a:latin typeface="Calibri" pitchFamily="34" charset="0"/>
                        <a:cs typeface="Calibri" pitchFamily="34" charset="0"/>
                      </a:endParaRPr>
                    </a:p>
                  </a:txBody>
                  <a:tcPr marL="121920" marR="121920"/>
                </a:tc>
                <a:tc>
                  <a:txBody>
                    <a:bodyPr/>
                    <a:lstStyle/>
                    <a:p>
                      <a:r>
                        <a:rPr lang="en-US" sz="1900" dirty="0">
                          <a:latin typeface="Calibri" pitchFamily="34" charset="0"/>
                          <a:cs typeface="Calibri" pitchFamily="34" charset="0"/>
                        </a:rPr>
                        <a:t>Change direction</a:t>
                      </a:r>
                    </a:p>
                  </a:txBody>
                  <a:tcPr marL="121920" marR="121920"/>
                </a:tc>
                <a:extLst>
                  <a:ext uri="{0D108BD9-81ED-4DB2-BD59-A6C34878D82A}">
                    <a16:rowId xmlns:a16="http://schemas.microsoft.com/office/drawing/2014/main" val="10001"/>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Toggle string mode</a:t>
                      </a:r>
                    </a:p>
                  </a:txBody>
                  <a:tcPr marL="121920" marR="121920"/>
                </a:tc>
                <a:extLst>
                  <a:ext uri="{0D108BD9-81ED-4DB2-BD59-A6C34878D82A}">
                    <a16:rowId xmlns:a16="http://schemas.microsoft.com/office/drawing/2014/main" val="10002"/>
                  </a:ext>
                </a:extLst>
              </a:tr>
              <a:tr h="375920">
                <a:tc>
                  <a:txBody>
                    <a:bodyPr/>
                    <a:lstStyle/>
                    <a:p>
                      <a:pPr algn="ctr"/>
                      <a:r>
                        <a:rPr lang="en-US" sz="1900" dirty="0">
                          <a:latin typeface="Calibri" pitchFamily="34" charset="0"/>
                          <a:cs typeface="Calibri" pitchFamily="34" charset="0"/>
                        </a:rPr>
                        <a:t>0 – 9</a:t>
                      </a:r>
                    </a:p>
                  </a:txBody>
                  <a:tcPr marL="121920" marR="121920"/>
                </a:tc>
                <a:tc>
                  <a:txBody>
                    <a:bodyPr/>
                    <a:lstStyle/>
                    <a:p>
                      <a:r>
                        <a:rPr lang="en-US" sz="1900" dirty="0">
                          <a:latin typeface="Calibri" pitchFamily="34" charset="0"/>
                          <a:cs typeface="Calibri" pitchFamily="34" charset="0"/>
                        </a:rPr>
                        <a:t>Push value on to stack</a:t>
                      </a:r>
                    </a:p>
                  </a:txBody>
                  <a:tcPr marL="121920" marR="121920"/>
                </a:tc>
                <a:extLst>
                  <a:ext uri="{0D108BD9-81ED-4DB2-BD59-A6C34878D82A}">
                    <a16:rowId xmlns:a16="http://schemas.microsoft.com/office/drawing/2014/main" val="10003"/>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Duplicate</a:t>
                      </a:r>
                      <a:r>
                        <a:rPr lang="en-US" sz="1900" baseline="0" dirty="0">
                          <a:latin typeface="Calibri" pitchFamily="34" charset="0"/>
                          <a:cs typeface="Calibri" pitchFamily="34" charset="0"/>
                        </a:rPr>
                        <a:t> top stack value</a:t>
                      </a:r>
                      <a:endParaRPr lang="en-US" sz="1900" dirty="0">
                        <a:latin typeface="Calibri" pitchFamily="34" charset="0"/>
                        <a:cs typeface="Calibri" pitchFamily="34" charset="0"/>
                      </a:endParaRPr>
                    </a:p>
                  </a:txBody>
                  <a:tcPr marL="121920" marR="121920"/>
                </a:tc>
                <a:extLst>
                  <a:ext uri="{0D108BD9-81ED-4DB2-BD59-A6C34878D82A}">
                    <a16:rowId xmlns:a16="http://schemas.microsoft.com/office/drawing/2014/main" val="10004"/>
                  </a:ext>
                </a:extLst>
              </a:tr>
              <a:tr h="375920">
                <a:tc>
                  <a:txBody>
                    <a:bodyPr/>
                    <a:lstStyle/>
                    <a:p>
                      <a:pPr algn="ctr"/>
                      <a:r>
                        <a:rPr lang="en-US" sz="1900" dirty="0">
                          <a:latin typeface="Calibri" pitchFamily="34" charset="0"/>
                          <a:cs typeface="Calibri" pitchFamily="34" charset="0"/>
                        </a:rPr>
                        <a:t>_</a:t>
                      </a:r>
                    </a:p>
                  </a:txBody>
                  <a:tcPr marL="121920" marR="121920"/>
                </a:tc>
                <a:tc>
                  <a:txBody>
                    <a:bodyPr/>
                    <a:lstStyle/>
                    <a:p>
                      <a:r>
                        <a:rPr lang="en-US" sz="1900" dirty="0">
                          <a:latin typeface="Calibri" pitchFamily="34" charset="0"/>
                          <a:cs typeface="Calibri" pitchFamily="34" charset="0"/>
                        </a:rPr>
                        <a:t>Horizontal IF</a:t>
                      </a:r>
                    </a:p>
                  </a:txBody>
                  <a:tcPr marL="121920" marR="121920"/>
                </a:tc>
                <a:extLst>
                  <a:ext uri="{0D108BD9-81ED-4DB2-BD59-A6C34878D82A}">
                    <a16:rowId xmlns:a16="http://schemas.microsoft.com/office/drawing/2014/main" val="10005"/>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Output stack value as ASCII</a:t>
                      </a:r>
                    </a:p>
                  </a:txBody>
                  <a:tcPr marL="121920" marR="121920"/>
                </a:tc>
                <a:extLst>
                  <a:ext uri="{0D108BD9-81ED-4DB2-BD59-A6C34878D82A}">
                    <a16:rowId xmlns:a16="http://schemas.microsoft.com/office/drawing/2014/main" val="10006"/>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Multiply</a:t>
                      </a:r>
                      <a:r>
                        <a:rPr lang="en-US" sz="1900" baseline="0" dirty="0">
                          <a:latin typeface="Calibri" pitchFamily="34" charset="0"/>
                          <a:cs typeface="Calibri" pitchFamily="34" charset="0"/>
                        </a:rPr>
                        <a:t> two top stack values</a:t>
                      </a:r>
                      <a:endParaRPr lang="en-US" sz="1900" dirty="0">
                        <a:latin typeface="Calibri" pitchFamily="34" charset="0"/>
                        <a:cs typeface="Calibri" pitchFamily="34" charset="0"/>
                      </a:endParaRPr>
                    </a:p>
                  </a:txBody>
                  <a:tcPr marL="121920" marR="121920"/>
                </a:tc>
                <a:extLst>
                  <a:ext uri="{0D108BD9-81ED-4DB2-BD59-A6C34878D82A}">
                    <a16:rowId xmlns:a16="http://schemas.microsoft.com/office/drawing/2014/main" val="10007"/>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End program</a:t>
                      </a:r>
                    </a:p>
                  </a:txBody>
                  <a:tcPr marL="121920" marR="12192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59354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Befunge</a:t>
            </a:r>
            <a:endParaRPr lang="en-US" dirty="0"/>
          </a:p>
        </p:txBody>
      </p:sp>
      <p:sp>
        <p:nvSpPr>
          <p:cNvPr id="5" name="TextBox 4"/>
          <p:cNvSpPr txBox="1"/>
          <p:nvPr/>
        </p:nvSpPr>
        <p:spPr>
          <a:xfrm>
            <a:off x="2479042" y="2474259"/>
            <a:ext cx="7477758" cy="3375604"/>
          </a:xfrm>
          <a:prstGeom prst="rect">
            <a:avLst/>
          </a:prstGeom>
          <a:noFill/>
        </p:spPr>
        <p:txBody>
          <a:bodyPr wrap="square" rtlCol="0">
            <a:spAutoFit/>
          </a:bodyPr>
          <a:lstStyle/>
          <a:p>
            <a:r>
              <a:rPr lang="en-US" sz="4267" dirty="0" err="1">
                <a:latin typeface="Consolas" pitchFamily="49" charset="0"/>
                <a:cs typeface="Consolas" pitchFamily="49" charset="0"/>
              </a:rPr>
              <a:t>v"Canonical</a:t>
            </a:r>
            <a:r>
              <a:rPr lang="en-US" sz="4267" dirty="0">
                <a:latin typeface="Consolas" pitchFamily="49" charset="0"/>
                <a:cs typeface="Consolas" pitchFamily="49" charset="0"/>
              </a:rPr>
              <a:t> hello world"</a:t>
            </a:r>
          </a:p>
          <a:p>
            <a:r>
              <a:rPr lang="en-US" sz="4267" dirty="0">
                <a:latin typeface="Consolas" pitchFamily="49" charset="0"/>
                <a:cs typeface="Consolas" pitchFamily="49" charset="0"/>
              </a:rPr>
              <a:t>&gt;                v</a:t>
            </a:r>
          </a:p>
          <a:p>
            <a:r>
              <a:rPr lang="en-US" sz="4267" dirty="0">
                <a:latin typeface="Consolas" pitchFamily="49" charset="0"/>
                <a:cs typeface="Consolas" pitchFamily="49" charset="0"/>
              </a:rPr>
              <a:t>&gt;</a:t>
            </a:r>
            <a:r>
              <a:rPr lang="en-US" sz="4267" dirty="0" err="1">
                <a:latin typeface="Consolas" pitchFamily="49" charset="0"/>
                <a:cs typeface="Consolas" pitchFamily="49" charset="0"/>
              </a:rPr>
              <a:t>v"Hello</a:t>
            </a:r>
            <a:r>
              <a:rPr lang="en-US" sz="4267" dirty="0">
                <a:latin typeface="Consolas" pitchFamily="49" charset="0"/>
                <a:cs typeface="Consolas" pitchFamily="49" charset="0"/>
              </a:rPr>
              <a:t> world!"0&lt;</a:t>
            </a:r>
          </a:p>
          <a:p>
            <a:r>
              <a:rPr lang="en-US" sz="4267" dirty="0">
                <a:latin typeface="Consolas" pitchFamily="49" charset="0"/>
                <a:cs typeface="Consolas" pitchFamily="49" charset="0"/>
              </a:rPr>
              <a:t>,:</a:t>
            </a:r>
          </a:p>
          <a:p>
            <a:r>
              <a:rPr lang="en-US" sz="4267" dirty="0">
                <a:latin typeface="Consolas" pitchFamily="49" charset="0"/>
                <a:cs typeface="Consolas" pitchFamily="49" charset="0"/>
              </a:rPr>
              <a:t>^_25*,@</a:t>
            </a:r>
          </a:p>
        </p:txBody>
      </p:sp>
      <p:sp>
        <p:nvSpPr>
          <p:cNvPr id="6" name="Rectangle 5"/>
          <p:cNvSpPr/>
          <p:nvPr/>
        </p:nvSpPr>
        <p:spPr>
          <a:xfrm>
            <a:off x="2133600" y="1219202"/>
            <a:ext cx="7924800" cy="830997"/>
          </a:xfrm>
          <a:prstGeom prst="rect">
            <a:avLst/>
          </a:prstGeom>
        </p:spPr>
        <p:txBody>
          <a:bodyPr wrap="square">
            <a:spAutoFit/>
          </a:bodyPr>
          <a:lstStyle/>
          <a:p>
            <a:pPr algn="ctr"/>
            <a:r>
              <a:rPr lang="en-US" sz="4800" dirty="0">
                <a:latin typeface="Calibri" pitchFamily="34" charset="0"/>
                <a:cs typeface="Calibri" pitchFamily="34" charset="0"/>
              </a:rPr>
              <a:t>Hello World</a:t>
            </a:r>
          </a:p>
        </p:txBody>
      </p:sp>
    </p:spTree>
    <p:extLst>
      <p:ext uri="{BB962C8B-B14F-4D97-AF65-F5344CB8AC3E}">
        <p14:creationId xmlns:p14="http://schemas.microsoft.com/office/powerpoint/2010/main" val="11639485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333" dirty="0"/>
              <a:t>Demo: </a:t>
            </a:r>
            <a:r>
              <a:rPr lang="en-US" sz="5333" dirty="0" err="1"/>
              <a:t>IronBefunge</a:t>
            </a:r>
            <a:endParaRPr lang="en-US" sz="5333" dirty="0"/>
          </a:p>
        </p:txBody>
      </p:sp>
    </p:spTree>
    <p:extLst>
      <p:ext uri="{BB962C8B-B14F-4D97-AF65-F5344CB8AC3E}">
        <p14:creationId xmlns:p14="http://schemas.microsoft.com/office/powerpoint/2010/main" val="35995746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Conclusion</a:t>
            </a:r>
          </a:p>
        </p:txBody>
      </p:sp>
      <p:pic>
        <p:nvPicPr>
          <p:cNvPr id="2" name="Picture 2" descr="http://ecoopportunity.net/wp-content/uploads/2011/06/wasting-ti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156" y="1239867"/>
            <a:ext cx="4459488" cy="4459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http://ecoopportunity.net/wp-content/uploads/2011/06/wasting-time.jpg</a:t>
            </a:r>
          </a:p>
        </p:txBody>
      </p:sp>
    </p:spTree>
    <p:extLst>
      <p:ext uri="{BB962C8B-B14F-4D97-AF65-F5344CB8AC3E}">
        <p14:creationId xmlns:p14="http://schemas.microsoft.com/office/powerpoint/2010/main" val="10175970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Conclusion</a:t>
            </a:r>
          </a:p>
        </p:txBody>
      </p:sp>
      <p:pic>
        <p:nvPicPr>
          <p:cNvPr id="5" name="Picture 2" descr="http://images.piccsy.com/cache/images/time-you-enjoy-wasting-is-not-wasted-time-96489-500-5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279" y="1059912"/>
            <a:ext cx="4853552" cy="48535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http://images.piccsy.com/cache/images/time-you-enjoy-wasting-is-not-wasted-time-96489-500-500.jpg</a:t>
            </a:r>
          </a:p>
        </p:txBody>
      </p:sp>
    </p:spTree>
    <p:extLst>
      <p:ext uri="{BB962C8B-B14F-4D97-AF65-F5344CB8AC3E}">
        <p14:creationId xmlns:p14="http://schemas.microsoft.com/office/powerpoint/2010/main" val="11117975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Esoteric Programming Languages</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
        <p:nvSpPr>
          <p:cNvPr id="6" name="TextBox 5"/>
          <p:cNvSpPr txBox="1"/>
          <p:nvPr/>
        </p:nvSpPr>
        <p:spPr>
          <a:xfrm>
            <a:off x="2154643" y="3725453"/>
            <a:ext cx="6328957" cy="2521226"/>
          </a:xfrm>
          <a:prstGeom prst="rect">
            <a:avLst/>
          </a:prstGeom>
          <a:noFill/>
        </p:spPr>
        <p:txBody>
          <a:bodyPr wrap="square" rtlCol="0" anchor="ctr" anchorCtr="0">
            <a:noAutofit/>
          </a:bodyPr>
          <a:lstStyle/>
          <a:p>
            <a:r>
              <a:rPr lang="en-US" dirty="0"/>
              <a:t>Remember…</a:t>
            </a:r>
          </a:p>
          <a:p>
            <a:pPr marL="285750" indent="-285750">
              <a:buClr>
                <a:srgbClr val="7AB800"/>
              </a:buClr>
              <a:buFont typeface="Wingdings" panose="05000000000000000000" pitchFamily="2" charset="2"/>
              <a:buChar char="§"/>
            </a:pPr>
            <a:r>
              <a:rPr lang="en-US" dirty="0"/>
              <a:t>https://github.com/JasonBock/IronBefunge/</a:t>
            </a:r>
          </a:p>
          <a:p>
            <a:pPr marL="285750" indent="-285750">
              <a:buClr>
                <a:srgbClr val="7AB800"/>
              </a:buClr>
              <a:buFont typeface="Wingdings" panose="05000000000000000000" pitchFamily="2" charset="2"/>
              <a:buChar char="§"/>
            </a:pPr>
            <a:r>
              <a:rPr lang="en-US" dirty="0"/>
              <a:t>https://github.com/JasonBock/wsharp</a:t>
            </a:r>
          </a:p>
          <a:p>
            <a:pPr marL="285750" indent="-285750">
              <a:buClr>
                <a:srgbClr val="7AB800"/>
              </a:buClr>
              <a:buFont typeface="Wingdings" panose="05000000000000000000" pitchFamily="2" charset="2"/>
              <a:buChar char="§"/>
            </a:pPr>
            <a:r>
              <a:rPr lang="en-US" dirty="0"/>
              <a:t>https://github.com/JasonBock/Presentations/blob/master/Esoteric%20Programming%20Languages.pptx</a:t>
            </a:r>
          </a:p>
          <a:p>
            <a:pPr marL="285750" indent="-285750">
              <a:buClr>
                <a:srgbClr val="7AB800"/>
              </a:buClr>
              <a:buFont typeface="Wingdings" panose="05000000000000000000" pitchFamily="2" charset="2"/>
              <a:buChar char="§"/>
            </a:pPr>
            <a:r>
              <a:rPr lang="en-US" dirty="0"/>
              <a:t>Links to code and slide deck</a:t>
            </a:r>
          </a:p>
          <a:p>
            <a:pPr marL="285750" indent="-285750">
              <a:buClr>
                <a:srgbClr val="7AB800"/>
              </a:buClr>
              <a:buFont typeface="Wingdings" panose="05000000000000000000" pitchFamily="2" charset="2"/>
              <a:buChar char="§"/>
            </a:pPr>
            <a:r>
              <a:rPr lang="en-US" dirty="0"/>
              <a:t>References in the notes on this slide</a:t>
            </a:r>
          </a:p>
        </p:txBody>
      </p:sp>
    </p:spTree>
    <p:extLst>
      <p:ext uri="{BB962C8B-B14F-4D97-AF65-F5344CB8AC3E}">
        <p14:creationId xmlns:p14="http://schemas.microsoft.com/office/powerpoint/2010/main" val="364578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Why?!</a:t>
            </a:r>
          </a:p>
        </p:txBody>
      </p:sp>
      <p:sp>
        <p:nvSpPr>
          <p:cNvPr id="5" name="TextBox 4"/>
          <p:cNvSpPr txBox="1"/>
          <p:nvPr/>
        </p:nvSpPr>
        <p:spPr>
          <a:xfrm>
            <a:off x="812803" y="1371601"/>
            <a:ext cx="10566399" cy="4195700"/>
          </a:xfrm>
          <a:prstGeom prst="rect">
            <a:avLst/>
          </a:prstGeom>
          <a:noFill/>
        </p:spPr>
        <p:txBody>
          <a:bodyPr wrap="square" rtlCol="0">
            <a:spAutoFit/>
          </a:bodyPr>
          <a:lstStyle/>
          <a:p>
            <a:r>
              <a:rPr lang="en-US" sz="5333" dirty="0">
                <a:latin typeface="Calibri" pitchFamily="34" charset="0"/>
                <a:cs typeface="Calibri" pitchFamily="34" charset="0"/>
              </a:rPr>
              <a:t>“Designing bizarre languages like this is a hobby. The point isn't to create something </a:t>
            </a:r>
            <a:r>
              <a:rPr lang="en-US" sz="5333" i="1" dirty="0">
                <a:latin typeface="Calibri" pitchFamily="34" charset="0"/>
                <a:cs typeface="Calibri" pitchFamily="34" charset="0"/>
              </a:rPr>
              <a:t>useful</a:t>
            </a:r>
            <a:r>
              <a:rPr lang="en-US" sz="5333" dirty="0">
                <a:latin typeface="Calibri" pitchFamily="34" charset="0"/>
                <a:cs typeface="Calibri" pitchFamily="34" charset="0"/>
              </a:rPr>
              <a:t>, but to create something that is deeply bizarre, and yet somehow compelling.”</a:t>
            </a:r>
          </a:p>
        </p:txBody>
      </p:sp>
      <p:sp>
        <p:nvSpPr>
          <p:cNvPr id="6" name="Rectangle 5"/>
          <p:cNvSpPr/>
          <p:nvPr/>
        </p:nvSpPr>
        <p:spPr>
          <a:xfrm>
            <a:off x="5610225" y="6276894"/>
            <a:ext cx="6581775" cy="453605"/>
          </a:xfrm>
          <a:prstGeom prst="rect">
            <a:avLst/>
          </a:prstGeom>
        </p:spPr>
        <p:txBody>
          <a:bodyPr wrap="square" anchor="ctr" anchorCtr="0">
            <a:noAutofit/>
          </a:bodyPr>
          <a:lstStyle/>
          <a:p>
            <a:pPr lvl="0" algn="r"/>
            <a:r>
              <a:rPr lang="en-US" sz="1200" dirty="0">
                <a:solidFill>
                  <a:srgbClr val="56565A"/>
                </a:solidFill>
                <a:latin typeface="Franklin Gothic Medium Cond"/>
                <a:cs typeface="Calibri" pitchFamily="34" charset="0"/>
              </a:rPr>
              <a:t>http://scienceblogs.com/goodmath/2006/07/friday_pathological_programmin_1.php#comment-180935</a:t>
            </a:r>
          </a:p>
        </p:txBody>
      </p:sp>
    </p:spTree>
    <p:extLst>
      <p:ext uri="{BB962C8B-B14F-4D97-AF65-F5344CB8AC3E}">
        <p14:creationId xmlns:p14="http://schemas.microsoft.com/office/powerpoint/2010/main" val="420549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Inspiration</a:t>
            </a:r>
          </a:p>
        </p:txBody>
      </p:sp>
      <p:sp>
        <p:nvSpPr>
          <p:cNvPr id="9" name="TextBox 8"/>
          <p:cNvSpPr txBox="1"/>
          <p:nvPr/>
        </p:nvSpPr>
        <p:spPr>
          <a:xfrm>
            <a:off x="5322798" y="1689080"/>
            <a:ext cx="5083379" cy="3416320"/>
          </a:xfrm>
          <a:prstGeom prst="rect">
            <a:avLst/>
          </a:prstGeom>
          <a:noFill/>
        </p:spPr>
        <p:txBody>
          <a:bodyPr wrap="none" rtlCol="0">
            <a:spAutoFit/>
          </a:bodyPr>
          <a:lstStyle/>
          <a:p>
            <a:r>
              <a:rPr lang="en-US" sz="2400" dirty="0">
                <a:latin typeface="Calibri" pitchFamily="34" charset="0"/>
                <a:cs typeface="Calibri" pitchFamily="34" charset="0"/>
              </a:rPr>
              <a:t>Mark C. Chu-Carroll</a:t>
            </a:r>
          </a:p>
          <a:p>
            <a:r>
              <a:rPr lang="en-US" sz="2400" dirty="0">
                <a:latin typeface="Calibri" pitchFamily="34" charset="0"/>
                <a:cs typeface="Calibri" pitchFamily="34" charset="0"/>
              </a:rPr>
              <a:t>http://www.goodmath.org/blog/</a:t>
            </a:r>
          </a:p>
          <a:p>
            <a:endParaRPr lang="en-US" sz="2400" dirty="0">
              <a:latin typeface="Calibri" pitchFamily="34" charset="0"/>
              <a:cs typeface="Calibri" pitchFamily="34" charset="0"/>
            </a:endParaRPr>
          </a:p>
          <a:p>
            <a:r>
              <a:rPr lang="en-US" sz="2400" dirty="0">
                <a:latin typeface="Calibri" pitchFamily="34" charset="0"/>
                <a:cs typeface="Calibri" pitchFamily="34" charset="0"/>
              </a:rPr>
              <a:t>Pathological Programming:</a:t>
            </a:r>
          </a:p>
          <a:p>
            <a:r>
              <a:rPr lang="en-US" sz="2400" dirty="0">
                <a:latin typeface="Calibri" pitchFamily="34" charset="0"/>
                <a:cs typeface="Calibri" pitchFamily="34" charset="0"/>
              </a:rPr>
              <a:t>http://scientopia.org/blogs/goodmath/</a:t>
            </a:r>
          </a:p>
          <a:p>
            <a:r>
              <a:rPr lang="en-US" sz="2400" dirty="0">
                <a:latin typeface="Calibri" pitchFamily="34" charset="0"/>
                <a:cs typeface="Calibri" pitchFamily="34" charset="0"/>
              </a:rPr>
              <a:t>category/good-math/programming/</a:t>
            </a:r>
          </a:p>
          <a:p>
            <a:r>
              <a:rPr lang="en-US" sz="2400" dirty="0">
                <a:latin typeface="Calibri" pitchFamily="34" charset="0"/>
                <a:cs typeface="Calibri" pitchFamily="34" charset="0"/>
              </a:rPr>
              <a:t>pathological-programming/</a:t>
            </a:r>
          </a:p>
          <a:p>
            <a:endParaRPr lang="en-US" sz="2400" dirty="0">
              <a:latin typeface="Calibri" pitchFamily="34" charset="0"/>
              <a:cs typeface="Calibri" pitchFamily="34" charset="0"/>
            </a:endParaRPr>
          </a:p>
          <a:p>
            <a:r>
              <a:rPr lang="en-US" sz="2400" dirty="0">
                <a:latin typeface="Calibri" pitchFamily="34" charset="0"/>
                <a:cs typeface="Calibri" pitchFamily="34" charset="0"/>
              </a:rPr>
              <a:t>http://www.esolangs.org/</a:t>
            </a:r>
          </a:p>
        </p:txBody>
      </p:sp>
      <p:pic>
        <p:nvPicPr>
          <p:cNvPr id="5" name="Picture 4" descr="http://scienceblogs.com/seed/upload/2006/10/chucarroll.jpg"/>
          <p:cNvPicPr>
            <a:picLocks noChangeAspect="1" noChangeArrowheads="1"/>
          </p:cNvPicPr>
          <p:nvPr/>
        </p:nvPicPr>
        <p:blipFill>
          <a:blip r:embed="rId3"/>
          <a:srcRect/>
          <a:stretch>
            <a:fillRect/>
          </a:stretch>
        </p:blipFill>
        <p:spPr bwMode="auto">
          <a:xfrm>
            <a:off x="1460275" y="1418949"/>
            <a:ext cx="2946400" cy="4320283"/>
          </a:xfrm>
          <a:prstGeom prst="rect">
            <a:avLst/>
          </a:prstGeom>
          <a:noFill/>
        </p:spPr>
      </p:pic>
    </p:spTree>
    <p:extLst>
      <p:ext uri="{BB962C8B-B14F-4D97-AF65-F5344CB8AC3E}">
        <p14:creationId xmlns:p14="http://schemas.microsoft.com/office/powerpoint/2010/main" val="3895289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What is “esoteric”?</a:t>
            </a:r>
          </a:p>
        </p:txBody>
      </p:sp>
      <p:pic>
        <p:nvPicPr>
          <p:cNvPr id="5" name="Picture 2" descr="http://www.deviantart.com/download/63972434/Esoteric_Hues_by_cityofthemolepeop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91" y="1065921"/>
            <a:ext cx="6438685" cy="49181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http://fc02.deviantart.net/fs21/f/2007/246/e/0/Esoteric_Hues_by_cityofthemolepeople.jpg</a:t>
            </a:r>
          </a:p>
        </p:txBody>
      </p:sp>
    </p:spTree>
    <p:extLst>
      <p:ext uri="{BB962C8B-B14F-4D97-AF65-F5344CB8AC3E}">
        <p14:creationId xmlns:p14="http://schemas.microsoft.com/office/powerpoint/2010/main" val="2289557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Definition</a:t>
            </a:r>
          </a:p>
        </p:txBody>
      </p:sp>
      <p:sp>
        <p:nvSpPr>
          <p:cNvPr id="4" name="Rectangle 3"/>
          <p:cNvSpPr/>
          <p:nvPr/>
        </p:nvSpPr>
        <p:spPr>
          <a:xfrm>
            <a:off x="711200" y="1548348"/>
            <a:ext cx="10769600" cy="3416320"/>
          </a:xfrm>
          <a:prstGeom prst="rect">
            <a:avLst/>
          </a:prstGeom>
        </p:spPr>
        <p:txBody>
          <a:bodyPr wrap="square">
            <a:spAutoFit/>
          </a:bodyPr>
          <a:lstStyle/>
          <a:p>
            <a:r>
              <a:rPr lang="en-US" sz="2400" dirty="0">
                <a:latin typeface="Calibri" pitchFamily="34" charset="0"/>
                <a:cs typeface="Calibri" pitchFamily="34" charset="0"/>
              </a:rPr>
              <a:t>esoteric  (ˌ</a:t>
            </a:r>
            <a:r>
              <a:rPr lang="en-US" sz="2400" dirty="0" err="1">
                <a:latin typeface="Calibri" pitchFamily="34" charset="0"/>
                <a:cs typeface="Calibri" pitchFamily="34" charset="0"/>
              </a:rPr>
              <a:t>ɛsəʊˈtɛrɪk</a:t>
            </a:r>
            <a:r>
              <a:rPr lang="en-US" sz="2400" dirty="0">
                <a:latin typeface="Calibri" pitchFamily="34" charset="0"/>
                <a:cs typeface="Calibri" pitchFamily="34" charset="0"/>
              </a:rPr>
              <a:t>) </a:t>
            </a:r>
          </a:p>
          <a:p>
            <a:endParaRPr lang="en-US" sz="2400" dirty="0">
              <a:latin typeface="Calibri" pitchFamily="34" charset="0"/>
              <a:cs typeface="Calibri" pitchFamily="34" charset="0"/>
            </a:endParaRPr>
          </a:p>
          <a:p>
            <a:r>
              <a:rPr lang="en-US" sz="2400" dirty="0">
                <a:latin typeface="Calibri" pitchFamily="34" charset="0"/>
                <a:cs typeface="Calibri" pitchFamily="34" charset="0"/>
              </a:rPr>
              <a:t>— </a:t>
            </a:r>
            <a:r>
              <a:rPr lang="en-US" sz="2400" dirty="0" err="1">
                <a:latin typeface="Calibri" pitchFamily="34" charset="0"/>
                <a:cs typeface="Calibri" pitchFamily="34" charset="0"/>
              </a:rPr>
              <a:t>adj</a:t>
            </a:r>
            <a:r>
              <a:rPr lang="en-US" sz="2400" dirty="0">
                <a:latin typeface="Calibri" pitchFamily="34" charset="0"/>
                <a:cs typeface="Calibri" pitchFamily="34" charset="0"/>
              </a:rPr>
              <a:t> </a:t>
            </a:r>
          </a:p>
          <a:p>
            <a:r>
              <a:rPr lang="en-US" sz="2400" dirty="0">
                <a:latin typeface="Calibri" pitchFamily="34" charset="0"/>
                <a:cs typeface="Calibri" pitchFamily="34" charset="0"/>
              </a:rPr>
              <a:t>1. restricted to or intended for an enlightened or initiated minority, esp. because of abstruseness or obscurity: </a:t>
            </a:r>
            <a:r>
              <a:rPr lang="en-US" sz="2400" i="1" dirty="0">
                <a:latin typeface="Calibri" pitchFamily="34" charset="0"/>
                <a:cs typeface="Calibri" pitchFamily="34" charset="0"/>
              </a:rPr>
              <a:t>an esoteric cult </a:t>
            </a:r>
          </a:p>
          <a:p>
            <a:endParaRPr lang="en-US" sz="2400" dirty="0">
              <a:latin typeface="Calibri" pitchFamily="34" charset="0"/>
              <a:cs typeface="Calibri" pitchFamily="34" charset="0"/>
            </a:endParaRPr>
          </a:p>
          <a:p>
            <a:r>
              <a:rPr lang="en-US" sz="2400" dirty="0">
                <a:latin typeface="Calibri" pitchFamily="34" charset="0"/>
                <a:cs typeface="Calibri" pitchFamily="34" charset="0"/>
              </a:rPr>
              <a:t>2. difficult to understand; abstruse: </a:t>
            </a:r>
            <a:r>
              <a:rPr lang="en-US" sz="2400" i="1" dirty="0">
                <a:latin typeface="Calibri" pitchFamily="34" charset="0"/>
                <a:cs typeface="Calibri" pitchFamily="34" charset="0"/>
              </a:rPr>
              <a:t>an esoteric statement </a:t>
            </a:r>
          </a:p>
          <a:p>
            <a:endParaRPr lang="en-US" sz="2400" dirty="0">
              <a:latin typeface="Calibri" pitchFamily="34" charset="0"/>
              <a:cs typeface="Calibri" pitchFamily="34" charset="0"/>
            </a:endParaRPr>
          </a:p>
          <a:p>
            <a:r>
              <a:rPr lang="en-US" sz="2400" dirty="0">
                <a:latin typeface="Calibri" pitchFamily="34" charset="0"/>
                <a:cs typeface="Calibri" pitchFamily="34" charset="0"/>
              </a:rPr>
              <a:t>3. not openly admitted; private: </a:t>
            </a:r>
            <a:r>
              <a:rPr lang="en-US" sz="2400" i="1" dirty="0">
                <a:latin typeface="Calibri" pitchFamily="34" charset="0"/>
                <a:cs typeface="Calibri" pitchFamily="34" charset="0"/>
              </a:rPr>
              <a:t>esoteric aims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http://dictionary.reference.com/browse/esoteric</a:t>
            </a:r>
          </a:p>
        </p:txBody>
      </p:sp>
    </p:spTree>
    <p:extLst>
      <p:ext uri="{BB962C8B-B14F-4D97-AF65-F5344CB8AC3E}">
        <p14:creationId xmlns:p14="http://schemas.microsoft.com/office/powerpoint/2010/main" val="466032881"/>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Props1.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2.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A3A91F-3324-4EE4-8BF2-C3B78E1D1674}">
  <ds:schemaRefs>
    <ds:schemaRef ds:uri="http://schemas.openxmlformats.org/package/2006/metadata/core-properties"/>
    <ds:schemaRef ds:uri="http://schemas.microsoft.com/office/2006/documentManagement/types"/>
    <ds:schemaRef ds:uri="http://schemas.microsoft.com/office/infopath/2007/PartnerControls"/>
    <ds:schemaRef ds:uri="f0d6b4bb-fd12-4740-8884-687737dcca9a"/>
    <ds:schemaRef ds:uri="http://purl.org/dc/elements/1.1/"/>
    <ds:schemaRef ds:uri="http://schemas.microsoft.com/office/2006/metadata/properties"/>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PPT_Master_010418</Template>
  <TotalTime>847</TotalTime>
  <Words>3203</Words>
  <Application>Microsoft Office PowerPoint</Application>
  <PresentationFormat>Widescreen</PresentationFormat>
  <Paragraphs>474</Paragraphs>
  <Slides>58</Slides>
  <Notes>57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Arial Black</vt:lpstr>
      <vt:lpstr>Calibri</vt:lpstr>
      <vt:lpstr>Consolas</vt:lpstr>
      <vt:lpstr>Cordia New</vt:lpstr>
      <vt:lpstr>Franklin Gothic Book</vt:lpstr>
      <vt:lpstr>Franklin Gothic Medium Cond</vt:lpstr>
      <vt:lpstr>Wingdings</vt:lpstr>
      <vt:lpstr>MGNC_PPT_FINAL</vt:lpstr>
      <vt:lpstr>Esoteric Programming Languages</vt:lpstr>
      <vt:lpstr>Personal Info</vt:lpstr>
      <vt:lpstr>Downloads</vt:lpstr>
      <vt:lpstr>WARNING!</vt:lpstr>
      <vt:lpstr>Cute Kittens</vt:lpstr>
      <vt:lpstr>Why?!</vt:lpstr>
      <vt:lpstr>Inspiration</vt:lpstr>
      <vt:lpstr>What is “esoteric”?</vt:lpstr>
      <vt:lpstr>Definition</vt:lpstr>
      <vt:lpstr>State of Affairs</vt:lpstr>
      <vt:lpstr>INTERCAL</vt:lpstr>
      <vt:lpstr>INTERCAL</vt:lpstr>
      <vt:lpstr>INTERCAL</vt:lpstr>
      <vt:lpstr>INTERCAL</vt:lpstr>
      <vt:lpstr>INTERCAL</vt:lpstr>
      <vt:lpstr>Insomnia</vt:lpstr>
      <vt:lpstr>Insomnia</vt:lpstr>
      <vt:lpstr>Insomnia</vt:lpstr>
      <vt:lpstr>Insomnia</vt:lpstr>
      <vt:lpstr>Insomnia</vt:lpstr>
      <vt:lpstr>Insomnia</vt:lpstr>
      <vt:lpstr>Insomnia 2.0</vt:lpstr>
      <vt:lpstr>Brainf**k</vt:lpstr>
      <vt:lpstr>Brainf**k</vt:lpstr>
      <vt:lpstr>Brainf**k</vt:lpstr>
      <vt:lpstr>Brainf**k</vt:lpstr>
      <vt:lpstr>Brainf**k</vt:lpstr>
      <vt:lpstr>Demo: Brainf**k</vt:lpstr>
      <vt:lpstr>Malbolge</vt:lpstr>
      <vt:lpstr>Malbolge</vt:lpstr>
      <vt:lpstr>Malbolge</vt:lpstr>
      <vt:lpstr>Malbolge</vt:lpstr>
      <vt:lpstr>Malbolge</vt:lpstr>
      <vt:lpstr>Malbolge</vt:lpstr>
      <vt:lpstr>Malbolge</vt:lpstr>
      <vt:lpstr>Malbolge</vt:lpstr>
      <vt:lpstr>LOLCODE</vt:lpstr>
      <vt:lpstr>LOLCODE</vt:lpstr>
      <vt:lpstr>Demo: LOLCODE</vt:lpstr>
      <vt:lpstr>Inspiration</vt:lpstr>
      <vt:lpstr>Whenever</vt:lpstr>
      <vt:lpstr>Whenever</vt:lpstr>
      <vt:lpstr>Whenever</vt:lpstr>
      <vt:lpstr>Whenever</vt:lpstr>
      <vt:lpstr>Whenever</vt:lpstr>
      <vt:lpstr>Whenever</vt:lpstr>
      <vt:lpstr>Whenever</vt:lpstr>
      <vt:lpstr>Whenever</vt:lpstr>
      <vt:lpstr>Whenever</vt:lpstr>
      <vt:lpstr>Demo: WSharp</vt:lpstr>
      <vt:lpstr>Befunge</vt:lpstr>
      <vt:lpstr>Befunge</vt:lpstr>
      <vt:lpstr>Befunge</vt:lpstr>
      <vt:lpstr>Befunge</vt:lpstr>
      <vt:lpstr>Demo: IronBefunge</vt:lpstr>
      <vt:lpstr>Conclusion</vt:lpstr>
      <vt:lpstr>Conclusion</vt:lpstr>
      <vt:lpstr>Esoteric Programming Languages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37</cp:revision>
  <dcterms:created xsi:type="dcterms:W3CDTF">2018-02-12T02:51:15Z</dcterms:created>
  <dcterms:modified xsi:type="dcterms:W3CDTF">2019-01-04T19:57:10Z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